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74"/>
  </p:notesMasterIdLst>
  <p:sldIdLst>
    <p:sldId id="256" r:id="rId2"/>
    <p:sldId id="273" r:id="rId3"/>
    <p:sldId id="261" r:id="rId4"/>
    <p:sldId id="262" r:id="rId5"/>
    <p:sldId id="263" r:id="rId6"/>
    <p:sldId id="264" r:id="rId7"/>
    <p:sldId id="260" r:id="rId8"/>
    <p:sldId id="325" r:id="rId9"/>
    <p:sldId id="324" r:id="rId10"/>
    <p:sldId id="370" r:id="rId11"/>
    <p:sldId id="371" r:id="rId12"/>
    <p:sldId id="380" r:id="rId13"/>
    <p:sldId id="267" r:id="rId14"/>
    <p:sldId id="381" r:id="rId15"/>
    <p:sldId id="387" r:id="rId16"/>
    <p:sldId id="328" r:id="rId17"/>
    <p:sldId id="271" r:id="rId18"/>
    <p:sldId id="269" r:id="rId19"/>
    <p:sldId id="367" r:id="rId20"/>
    <p:sldId id="368" r:id="rId21"/>
    <p:sldId id="322" r:id="rId22"/>
    <p:sldId id="404" r:id="rId23"/>
    <p:sldId id="405" r:id="rId24"/>
    <p:sldId id="406" r:id="rId25"/>
    <p:sldId id="333" r:id="rId26"/>
    <p:sldId id="407" r:id="rId27"/>
    <p:sldId id="335" r:id="rId28"/>
    <p:sldId id="374" r:id="rId29"/>
    <p:sldId id="336" r:id="rId30"/>
    <p:sldId id="385" r:id="rId31"/>
    <p:sldId id="386" r:id="rId32"/>
    <p:sldId id="337" r:id="rId33"/>
    <p:sldId id="339" r:id="rId34"/>
    <p:sldId id="388" r:id="rId35"/>
    <p:sldId id="338" r:id="rId36"/>
    <p:sldId id="389" r:id="rId37"/>
    <p:sldId id="340" r:id="rId38"/>
    <p:sldId id="341" r:id="rId39"/>
    <p:sldId id="348" r:id="rId40"/>
    <p:sldId id="342" r:id="rId41"/>
    <p:sldId id="395" r:id="rId42"/>
    <p:sldId id="396" r:id="rId43"/>
    <p:sldId id="403" r:id="rId44"/>
    <p:sldId id="398" r:id="rId45"/>
    <p:sldId id="399" r:id="rId46"/>
    <p:sldId id="400" r:id="rId47"/>
    <p:sldId id="401" r:id="rId48"/>
    <p:sldId id="402" r:id="rId49"/>
    <p:sldId id="397" r:id="rId50"/>
    <p:sldId id="390" r:id="rId51"/>
    <p:sldId id="391" r:id="rId52"/>
    <p:sldId id="392" r:id="rId53"/>
    <p:sldId id="393" r:id="rId54"/>
    <p:sldId id="394" r:id="rId55"/>
    <p:sldId id="373" r:id="rId56"/>
    <p:sldId id="286" r:id="rId57"/>
    <p:sldId id="287" r:id="rId58"/>
    <p:sldId id="375" r:id="rId59"/>
    <p:sldId id="376" r:id="rId60"/>
    <p:sldId id="295" r:id="rId61"/>
    <p:sldId id="378" r:id="rId62"/>
    <p:sldId id="304" r:id="rId63"/>
    <p:sldId id="377" r:id="rId64"/>
    <p:sldId id="379" r:id="rId65"/>
    <p:sldId id="382" r:id="rId66"/>
    <p:sldId id="383" r:id="rId67"/>
    <p:sldId id="384" r:id="rId68"/>
    <p:sldId id="301" r:id="rId69"/>
    <p:sldId id="302" r:id="rId70"/>
    <p:sldId id="303" r:id="rId71"/>
    <p:sldId id="372" r:id="rId72"/>
    <p:sldId id="352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2443E4-2765-401E-8006-989151A907FB}">
          <p14:sldIdLst>
            <p14:sldId id="256"/>
          </p14:sldIdLst>
        </p14:section>
        <p14:section name="VCS" id="{281131A1-3D47-4BD5-9199-707DB2831344}">
          <p14:sldIdLst>
            <p14:sldId id="273"/>
            <p14:sldId id="261"/>
            <p14:sldId id="262"/>
            <p14:sldId id="263"/>
            <p14:sldId id="264"/>
            <p14:sldId id="260"/>
            <p14:sldId id="325"/>
            <p14:sldId id="324"/>
          </p14:sldIdLst>
        </p14:section>
        <p14:section name="Git" id="{27B340B2-638F-48DC-8774-2086E1504781}">
          <p14:sldIdLst>
            <p14:sldId id="370"/>
            <p14:sldId id="371"/>
            <p14:sldId id="380"/>
            <p14:sldId id="267"/>
            <p14:sldId id="381"/>
            <p14:sldId id="387"/>
            <p14:sldId id="328"/>
            <p14:sldId id="271"/>
            <p14:sldId id="269"/>
          </p14:sldIdLst>
        </p14:section>
        <p14:section name="GitHub" id="{6BAE0FE3-AFDB-4F28-B4FE-3EB4325BB7DE}">
          <p14:sldIdLst>
            <p14:sldId id="367"/>
            <p14:sldId id="368"/>
            <p14:sldId id="322"/>
            <p14:sldId id="404"/>
            <p14:sldId id="405"/>
            <p14:sldId id="406"/>
            <p14:sldId id="333"/>
            <p14:sldId id="407"/>
          </p14:sldIdLst>
        </p14:section>
        <p14:section name="GitKraken" id="{0C6E7B53-B86E-48E2-9971-64DD88AD3C82}">
          <p14:sldIdLst>
            <p14:sldId id="335"/>
            <p14:sldId id="374"/>
            <p14:sldId id="336"/>
            <p14:sldId id="385"/>
            <p14:sldId id="386"/>
            <p14:sldId id="337"/>
            <p14:sldId id="339"/>
            <p14:sldId id="388"/>
            <p14:sldId id="338"/>
            <p14:sldId id="389"/>
            <p14:sldId id="340"/>
            <p14:sldId id="341"/>
            <p14:sldId id="348"/>
            <p14:sldId id="342"/>
          </p14:sldIdLst>
        </p14:section>
        <p14:section name="VSCode" id="{CCC5E4AD-FD87-48E1-9E47-DDC5CDB8A244}">
          <p14:sldIdLst>
            <p14:sldId id="395"/>
            <p14:sldId id="396"/>
            <p14:sldId id="403"/>
            <p14:sldId id="398"/>
            <p14:sldId id="399"/>
            <p14:sldId id="400"/>
            <p14:sldId id="401"/>
            <p14:sldId id="402"/>
            <p14:sldId id="397"/>
          </p14:sldIdLst>
        </p14:section>
        <p14:section name=".gitignore" id="{7277FB28-817D-4A04-BF9D-195BFA87FD1A}">
          <p14:sldIdLst>
            <p14:sldId id="390"/>
            <p14:sldId id="391"/>
            <p14:sldId id="392"/>
            <p14:sldId id="393"/>
            <p14:sldId id="394"/>
          </p14:sldIdLst>
        </p14:section>
        <p14:section name="Branch" id="{3234DB76-355B-4F9E-83C1-B6B2BFAB77BE}">
          <p14:sldIdLst>
            <p14:sldId id="373"/>
            <p14:sldId id="286"/>
            <p14:sldId id="287"/>
            <p14:sldId id="375"/>
            <p14:sldId id="376"/>
            <p14:sldId id="295"/>
            <p14:sldId id="378"/>
            <p14:sldId id="304"/>
            <p14:sldId id="377"/>
            <p14:sldId id="379"/>
            <p14:sldId id="382"/>
            <p14:sldId id="383"/>
            <p14:sldId id="384"/>
          </p14:sldIdLst>
        </p14:section>
        <p14:section name="Workflow" id="{814FEEDE-739F-47F4-87FA-47CCC72A0868}">
          <p14:sldIdLst>
            <p14:sldId id="301"/>
            <p14:sldId id="302"/>
            <p14:sldId id="303"/>
          </p14:sldIdLst>
        </p14:section>
        <p14:section name="Summary" id="{9BCBA5B2-5B9C-4224-AFF1-DF9633055254}">
          <p14:sldIdLst>
            <p14:sldId id="372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CCC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CFEA-E4A0-4F1A-A2FE-D377699EB187}" type="datetimeFigureOut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01D57-0607-4883-8332-4AAE1120E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86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01D57-0607-4883-8332-4AAE1120EDC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5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https://www.git-tower.com/learn/git/ebook/en/desktop-gui/basics/why-use-version-control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01D57-0607-4883-8332-4AAE1120EDC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53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14D2-665A-4341-A03E-9601187402CD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E10E-E7B4-4166-A9AB-AE76FDF6B699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92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9532-1F47-451B-B015-6C2D697A065A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070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6F4A3-A1DB-4D7D-8BA0-A581F2F7DD3E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3956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B8E9-3B11-4510-AB3D-FDB951C6CB7A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50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BF1C-347A-46AE-8B32-DB5B5A078468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361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7E083-240D-4F89-B557-81A6B3D14A90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617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8CB0-4A62-43D1-94AC-5EB574164120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90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C49E-F25B-435F-AEFB-EE398281492B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73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F86B-968E-4E70-B1C2-DBB2F073CB53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49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7331-ED57-44DD-8841-B0E39C234200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26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1CB8-E35C-41D1-838E-A9811E84E311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60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9D72-73DB-4322-8CD7-5295DDA4F0D0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26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6AE1-0C9D-4134-8647-3ED425865C0E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8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3B182-2A6D-49B4-B473-89BF4C4ADAEE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60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FFB-ED67-493C-BB66-951958A7CAB4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92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AEAA-207C-48F6-AE3B-CCB29CF7F611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23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8022-1507-4538-B40D-BC186BBA3B2F}" type="datetime1">
              <a:rPr lang="zh-TW" altLang="en-US" smtClean="0"/>
              <a:t>2020/08/04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9E45-04B1-4E58-9AF5-660380539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074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none" baseline="0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wiki.kernel.org/index.php/GitHost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rms.gle/Gfq7kDwH4hUfLC6V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gfm/" TargetMode="External"/><Relationship Id="rId2" Type="http://schemas.openxmlformats.org/officeDocument/2006/relationships/hyperlink" Target="https://guides.github.com/features/mastering-markdow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www.makeareadme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ouie.lu/2017/03/21/%E5%A6%82%E4%BD%95%E5%AF%AB%E4%B8%80%E5%80%8B-git-commit-messag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ignore.io/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jlord.us/git-it/index-zhtw.html" TargetMode="External"/><Relationship Id="rId13" Type="http://schemas.openxmlformats.org/officeDocument/2006/relationships/hyperlink" Target="https://wellwind.idv.tw/blog/2018/04/05/git-using-gitkraken-3-remote/" TargetMode="External"/><Relationship Id="rId3" Type="http://schemas.openxmlformats.org/officeDocument/2006/relationships/hyperlink" Target="https://blog.louie.lu/2017/03/21/%E5%A6%82%E4%BD%95%E5%AF%AB%E4%B8%80%E5%80%8B-git-commit-message/" TargetMode="External"/><Relationship Id="rId7" Type="http://schemas.openxmlformats.org/officeDocument/2006/relationships/hyperlink" Target="https://try.github.io/" TargetMode="External"/><Relationship Id="rId12" Type="http://schemas.openxmlformats.org/officeDocument/2006/relationships/hyperlink" Target="https://wellwind.idv.tw/blog/2018/04/04/git-using-gitkraken-2-advanced/" TargetMode="External"/><Relationship Id="rId2" Type="http://schemas.openxmlformats.org/officeDocument/2006/relationships/hyperlink" Target="https://zlargon.gitbooks.io/git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book.tw/" TargetMode="External"/><Relationship Id="rId11" Type="http://schemas.openxmlformats.org/officeDocument/2006/relationships/hyperlink" Target="https://wellwind.idv.tw/blog/2018/04/03/git-using-gitkraken-1-basic/" TargetMode="External"/><Relationship Id="rId5" Type="http://schemas.openxmlformats.org/officeDocument/2006/relationships/hyperlink" Target="https://backlogtool.com/git-tutorial/tw/" TargetMode="External"/><Relationship Id="rId10" Type="http://schemas.openxmlformats.org/officeDocument/2006/relationships/hyperlink" Target="https://www.slideshare.net/littlebtc/git-5528339" TargetMode="External"/><Relationship Id="rId4" Type="http://schemas.openxmlformats.org/officeDocument/2006/relationships/hyperlink" Target="https://github.com/doggy8088/Learn-Git-in-30-days" TargetMode="External"/><Relationship Id="rId9" Type="http://schemas.openxmlformats.org/officeDocument/2006/relationships/hyperlink" Target="https://guides.github.com/" TargetMode="External"/><Relationship Id="rId14" Type="http://schemas.openxmlformats.org/officeDocument/2006/relationships/hyperlink" Target="https://www.google.com.tw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229D6-E680-40DF-A142-9D32C09D1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304800"/>
            <a:ext cx="9001462" cy="3205163"/>
          </a:xfrm>
        </p:spPr>
        <p:txBody>
          <a:bodyPr>
            <a:normAutofit/>
          </a:bodyPr>
          <a:lstStyle/>
          <a:p>
            <a:r>
              <a:rPr lang="en-US" altLang="zh-TW" dirty="0"/>
              <a:t>Git </a:t>
            </a:r>
            <a:r>
              <a:rPr lang="zh-TW" altLang="en-US" dirty="0"/>
              <a:t>版本控制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ADFC29-EE46-4210-9262-C0F4CA57E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230111"/>
            <a:ext cx="9001462" cy="1655762"/>
          </a:xfrm>
        </p:spPr>
        <p:txBody>
          <a:bodyPr/>
          <a:lstStyle/>
          <a:p>
            <a:r>
              <a:rPr lang="zh-TW" altLang="en-US" dirty="0"/>
              <a:t>許展源</a:t>
            </a:r>
          </a:p>
        </p:txBody>
      </p:sp>
    </p:spTree>
    <p:extLst>
      <p:ext uri="{BB962C8B-B14F-4D97-AF65-F5344CB8AC3E}">
        <p14:creationId xmlns:p14="http://schemas.microsoft.com/office/powerpoint/2010/main" val="259922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50ACC10-FCC5-45BE-A3AD-CB6AB2B4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/>
              <a:t>Git</a:t>
            </a:r>
            <a:endParaRPr lang="zh-TW" altLang="en-US" sz="96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1B6B798-C633-45EA-8E1D-919058CC4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一款分散式版本控制系統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467062-1ABA-4EC2-9931-FC9D099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48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雲朵形 176">
            <a:extLst>
              <a:ext uri="{FF2B5EF4-FFF2-40B4-BE49-F238E27FC236}">
                <a16:creationId xmlns:a16="http://schemas.microsoft.com/office/drawing/2014/main" id="{EE490D4F-CF07-448D-91E1-311C2ED138A2}"/>
              </a:ext>
            </a:extLst>
          </p:cNvPr>
          <p:cNvSpPr/>
          <p:nvPr/>
        </p:nvSpPr>
        <p:spPr>
          <a:xfrm>
            <a:off x="6197662" y="1038730"/>
            <a:ext cx="5812930" cy="2752436"/>
          </a:xfrm>
          <a:prstGeom prst="cloud">
            <a:avLst/>
          </a:prstGeom>
          <a:solidFill>
            <a:srgbClr val="FFFFFF">
              <a:alpha val="6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935AA1-7A6B-4718-B6C7-661973FC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5FFF-2FDB-4FC8-8B3D-2C58AF2C1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https://git-scm.com/</a:t>
            </a:r>
            <a:endParaRPr lang="en-US" altLang="zh-TW" dirty="0"/>
          </a:p>
          <a:p>
            <a:r>
              <a:rPr lang="zh-TW" altLang="en-US" dirty="0"/>
              <a:t>一款分散式的版本控制系統</a:t>
            </a:r>
            <a:endParaRPr lang="en-US" altLang="zh-TW" dirty="0"/>
          </a:p>
          <a:p>
            <a:r>
              <a:rPr lang="zh-TW" altLang="en-US" dirty="0"/>
              <a:t>在多人合作時，追蹤檔案變更，並使合作順利</a:t>
            </a:r>
            <a:endParaRPr lang="en-US" altLang="zh-TW" dirty="0"/>
          </a:p>
          <a:p>
            <a:r>
              <a:rPr lang="zh-TW" altLang="en-US" dirty="0"/>
              <a:t>處理從小專案到超大專案的所有內容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9019B-F803-4141-8DB4-421AEBC8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5DD4CBD-BE80-4146-A0CE-2F81C70D5CCF}"/>
              </a:ext>
            </a:extLst>
          </p:cNvPr>
          <p:cNvGrpSpPr/>
          <p:nvPr/>
        </p:nvGrpSpPr>
        <p:grpSpPr>
          <a:xfrm>
            <a:off x="7097427" y="1878264"/>
            <a:ext cx="3833091" cy="672114"/>
            <a:chOff x="268509" y="2521625"/>
            <a:chExt cx="11775709" cy="2064814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7BD5422F-2BB2-41FD-A217-E86357F88B3E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BCEDE70-9D39-49D9-9FC1-DE1C88178320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1936153D-AA5B-43BD-A016-96750702E0D7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37BAC2CE-D454-4986-98F8-CD9FC02C5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E2176570-FCA3-43C0-A416-A85806131C6C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B6CF22DF-479E-45B2-9161-39530D2423B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3EF69255-147D-4A18-809C-9EB014743786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1E4F9932-7808-4189-A670-BD5CC9C2CBEE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D3CD14A-D03D-44A0-9564-D9CCB48C5F48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B54004D4-ED92-46EA-8F5D-C551C8CE773A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34A23A11-EA28-4BF4-ABAE-76D54C67D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41CDA275-B3C8-49F9-8EC5-C4BC951294FD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D83061CE-CFCA-4262-A56F-45FC42EFE895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A0211F11-F099-4C3B-BD49-1F8DCD1543CC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149C9A5-BCAB-4F71-929C-14C738A2A8A9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65C860DA-1313-496C-8F3D-00CF98A2B500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01A86678-8EBB-4065-A6FB-16A33445F0B8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FFA5B5C-C616-4B56-832E-A32AF6C5895E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1388AC96-E880-4E36-ABEB-D957405A183D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31" name="圖片 30">
                  <a:extLst>
                    <a:ext uri="{FF2B5EF4-FFF2-40B4-BE49-F238E27FC236}">
                      <a16:creationId xmlns:a16="http://schemas.microsoft.com/office/drawing/2014/main" id="{F481D016-51B4-472E-BB36-D56DCF568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634E5FFB-8A9D-4EA0-930C-5093D287875B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338EC70E-37CD-459E-B79B-AB1EA1BCAB92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DB20053D-77D1-41AF-9EB0-B4EB1E7040D7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710B20A1-468A-40A3-BBBA-80043FE1D87C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F9A1886-8954-4BDA-8F15-6DDC8003AA4E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EE917936-2303-4582-8B18-0305A0B7C323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2817475-A22D-4884-B9A6-F795984FBB05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A1E33166-788C-4006-B4EA-4CF861A734E7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42" name="圖片 41">
                  <a:extLst>
                    <a:ext uri="{FF2B5EF4-FFF2-40B4-BE49-F238E27FC236}">
                      <a16:creationId xmlns:a16="http://schemas.microsoft.com/office/drawing/2014/main" id="{C0CF71AB-3989-470A-A50A-45C47E2AA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57D85606-22EB-4257-A2E7-8E23D635E369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7B4F83E5-E327-4313-ADB1-1F3EA16B022B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橢圓 45">
                  <a:extLst>
                    <a:ext uri="{FF2B5EF4-FFF2-40B4-BE49-F238E27FC236}">
                      <a16:creationId xmlns:a16="http://schemas.microsoft.com/office/drawing/2014/main" id="{083C53B0-4921-4361-8705-9FD8AC6AD0CB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310D589-197A-4A7F-ABAD-9A708A0CA1C6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EF630BE7-ADA5-4D88-A3DC-1F4BA091372E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FB499E56-C4AA-4BA2-8450-B737FB79AEFB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>
                  <a:extLst>
                    <a:ext uri="{FF2B5EF4-FFF2-40B4-BE49-F238E27FC236}">
                      <a16:creationId xmlns:a16="http://schemas.microsoft.com/office/drawing/2014/main" id="{8E00003A-A2B1-4F88-8E09-E78DB69D3234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3D1A7EE0-9CB0-4DEF-9800-AE4637D4B885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76F2C464-C472-4071-B50F-F25AB06C1464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CF7A2B76-856F-49CD-8315-2B5D0FA27084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7E04CC9A-C167-471B-9994-E3B07A470D2E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4BCE95E3-03AB-4FF6-936D-DC6E09148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6F11A55-2B3F-4F0F-AA89-CA1FAF3477CD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橢圓 57">
                  <a:extLst>
                    <a:ext uri="{FF2B5EF4-FFF2-40B4-BE49-F238E27FC236}">
                      <a16:creationId xmlns:a16="http://schemas.microsoft.com/office/drawing/2014/main" id="{B2607A17-7077-4C43-B630-DBCF98306B70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AD7C614D-8BEA-4123-A5B4-574A8D8395EB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F0BD3911-B93E-437D-B52A-0006868F0248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EA549E5A-C9B4-45EA-881F-F30989EE1251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93AB3A3D-C46D-4EA5-B4F6-9C203D8541D6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9A550464-3C1E-4DE7-926F-8CE780E397FD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8A4A5378-D772-4A84-8C32-357CEE532D43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32BF277F-87BC-4A8B-A59C-2FD51867F59E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圖形 67" descr="電腦">
            <a:extLst>
              <a:ext uri="{FF2B5EF4-FFF2-40B4-BE49-F238E27FC236}">
                <a16:creationId xmlns:a16="http://schemas.microsoft.com/office/drawing/2014/main" id="{F7C8856E-AAD1-4B55-AA58-8BE6876BC7E0}"/>
              </a:ext>
            </a:extLst>
          </p:cNvPr>
          <p:cNvGrpSpPr/>
          <p:nvPr/>
        </p:nvGrpSpPr>
        <p:grpSpPr>
          <a:xfrm>
            <a:off x="5227884" y="4196567"/>
            <a:ext cx="2341418" cy="2341418"/>
            <a:chOff x="6012162" y="3783572"/>
            <a:chExt cx="2341418" cy="2341418"/>
          </a:xfrm>
        </p:grpSpPr>
        <p:sp>
          <p:nvSpPr>
            <p:cNvPr id="70" name="手繪多邊形: 圖案 69">
              <a:extLst>
                <a:ext uri="{FF2B5EF4-FFF2-40B4-BE49-F238E27FC236}">
                  <a16:creationId xmlns:a16="http://schemas.microsoft.com/office/drawing/2014/main" id="{224B03FE-1BF0-414D-9D04-69EED6460993}"/>
                </a:ext>
              </a:extLst>
            </p:cNvPr>
            <p:cNvSpPr/>
            <p:nvPr/>
          </p:nvSpPr>
          <p:spPr>
            <a:xfrm>
              <a:off x="6014258" y="4224684"/>
              <a:ext cx="1536556" cy="1438996"/>
            </a:xfrm>
            <a:custGeom>
              <a:avLst/>
              <a:gdLst>
                <a:gd name="connsiteX0" fmla="*/ 1363731 w 1536555"/>
                <a:gd name="connsiteY0" fmla="*/ 973495 h 1438996"/>
                <a:gd name="connsiteX1" fmla="*/ 193022 w 1536555"/>
                <a:gd name="connsiteY1" fmla="*/ 973495 h 1438996"/>
                <a:gd name="connsiteX2" fmla="*/ 193022 w 1536555"/>
                <a:gd name="connsiteY2" fmla="*/ 193022 h 1438996"/>
                <a:gd name="connsiteX3" fmla="*/ 1363731 w 1536555"/>
                <a:gd name="connsiteY3" fmla="*/ 193022 h 1438996"/>
                <a:gd name="connsiteX4" fmla="*/ 1363731 w 1536555"/>
                <a:gd name="connsiteY4" fmla="*/ 973495 h 1438996"/>
                <a:gd name="connsiteX5" fmla="*/ 1412511 w 1536555"/>
                <a:gd name="connsiteY5" fmla="*/ 46684 h 1438996"/>
                <a:gd name="connsiteX6" fmla="*/ 144243 w 1536555"/>
                <a:gd name="connsiteY6" fmla="*/ 46684 h 1438996"/>
                <a:gd name="connsiteX7" fmla="*/ 46684 w 1536555"/>
                <a:gd name="connsiteY7" fmla="*/ 144243 h 1438996"/>
                <a:gd name="connsiteX8" fmla="*/ 46684 w 1536555"/>
                <a:gd name="connsiteY8" fmla="*/ 1022274 h 1438996"/>
                <a:gd name="connsiteX9" fmla="*/ 144243 w 1536555"/>
                <a:gd name="connsiteY9" fmla="*/ 1119834 h 1438996"/>
                <a:gd name="connsiteX10" fmla="*/ 632038 w 1536555"/>
                <a:gd name="connsiteY10" fmla="*/ 1119834 h 1438996"/>
                <a:gd name="connsiteX11" fmla="*/ 632038 w 1536555"/>
                <a:gd name="connsiteY11" fmla="*/ 1266172 h 1438996"/>
                <a:gd name="connsiteX12" fmla="*/ 412530 w 1536555"/>
                <a:gd name="connsiteY12" fmla="*/ 1266172 h 1438996"/>
                <a:gd name="connsiteX13" fmla="*/ 412530 w 1536555"/>
                <a:gd name="connsiteY13" fmla="*/ 1412511 h 1438996"/>
                <a:gd name="connsiteX14" fmla="*/ 1144223 w 1536555"/>
                <a:gd name="connsiteY14" fmla="*/ 1412511 h 1438996"/>
                <a:gd name="connsiteX15" fmla="*/ 1144223 w 1536555"/>
                <a:gd name="connsiteY15" fmla="*/ 1266172 h 1438996"/>
                <a:gd name="connsiteX16" fmla="*/ 924715 w 1536555"/>
                <a:gd name="connsiteY16" fmla="*/ 1266172 h 1438996"/>
                <a:gd name="connsiteX17" fmla="*/ 924715 w 1536555"/>
                <a:gd name="connsiteY17" fmla="*/ 1119834 h 1438996"/>
                <a:gd name="connsiteX18" fmla="*/ 1412511 w 1536555"/>
                <a:gd name="connsiteY18" fmla="*/ 1119834 h 1438996"/>
                <a:gd name="connsiteX19" fmla="*/ 1510070 w 1536555"/>
                <a:gd name="connsiteY19" fmla="*/ 1022274 h 1438996"/>
                <a:gd name="connsiteX20" fmla="*/ 1510070 w 1536555"/>
                <a:gd name="connsiteY20" fmla="*/ 144243 h 1438996"/>
                <a:gd name="connsiteX21" fmla="*/ 1412511 w 1536555"/>
                <a:gd name="connsiteY21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6555" h="1438996">
                  <a:moveTo>
                    <a:pt x="1363731" y="973495"/>
                  </a:moveTo>
                  <a:lnTo>
                    <a:pt x="193022" y="973495"/>
                  </a:lnTo>
                  <a:lnTo>
                    <a:pt x="193022" y="193022"/>
                  </a:lnTo>
                  <a:lnTo>
                    <a:pt x="1363731" y="193022"/>
                  </a:lnTo>
                  <a:lnTo>
                    <a:pt x="1363731" y="973495"/>
                  </a:lnTo>
                  <a:close/>
                  <a:moveTo>
                    <a:pt x="1412511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022274"/>
                  </a:lnTo>
                  <a:cubicBezTo>
                    <a:pt x="46684" y="1075932"/>
                    <a:pt x="90585" y="1119834"/>
                    <a:pt x="144243" y="1119834"/>
                  </a:cubicBezTo>
                  <a:lnTo>
                    <a:pt x="632038" y="1119834"/>
                  </a:lnTo>
                  <a:lnTo>
                    <a:pt x="632038" y="1266172"/>
                  </a:lnTo>
                  <a:lnTo>
                    <a:pt x="412530" y="1266172"/>
                  </a:lnTo>
                  <a:lnTo>
                    <a:pt x="412530" y="1412511"/>
                  </a:lnTo>
                  <a:lnTo>
                    <a:pt x="1144223" y="1412511"/>
                  </a:lnTo>
                  <a:lnTo>
                    <a:pt x="1144223" y="1266172"/>
                  </a:lnTo>
                  <a:lnTo>
                    <a:pt x="924715" y="1266172"/>
                  </a:lnTo>
                  <a:lnTo>
                    <a:pt x="924715" y="1119834"/>
                  </a:lnTo>
                  <a:lnTo>
                    <a:pt x="1412511" y="1119834"/>
                  </a:lnTo>
                  <a:cubicBezTo>
                    <a:pt x="1466168" y="1119834"/>
                    <a:pt x="1510070" y="1075932"/>
                    <a:pt x="1510070" y="1022274"/>
                  </a:cubicBezTo>
                  <a:lnTo>
                    <a:pt x="1510070" y="144243"/>
                  </a:lnTo>
                  <a:cubicBezTo>
                    <a:pt x="1510070" y="90585"/>
                    <a:pt x="1466168" y="46684"/>
                    <a:pt x="1412511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ECB95F7C-68F6-438A-8D8F-09B7A8682D57}"/>
                </a:ext>
              </a:extLst>
            </p:cNvPr>
            <p:cNvSpPr/>
            <p:nvPr/>
          </p:nvSpPr>
          <p:spPr>
            <a:xfrm>
              <a:off x="7575203" y="4224684"/>
              <a:ext cx="756083" cy="1438996"/>
            </a:xfrm>
            <a:custGeom>
              <a:avLst/>
              <a:gdLst>
                <a:gd name="connsiteX0" fmla="*/ 632038 w 756082"/>
                <a:gd name="connsiteY0" fmla="*/ 290581 h 1438996"/>
                <a:gd name="connsiteX1" fmla="*/ 144243 w 756082"/>
                <a:gd name="connsiteY1" fmla="*/ 290581 h 1438996"/>
                <a:gd name="connsiteX2" fmla="*/ 144243 w 756082"/>
                <a:gd name="connsiteY2" fmla="*/ 144243 h 1438996"/>
                <a:gd name="connsiteX3" fmla="*/ 632038 w 756082"/>
                <a:gd name="connsiteY3" fmla="*/ 144243 h 1438996"/>
                <a:gd name="connsiteX4" fmla="*/ 632038 w 756082"/>
                <a:gd name="connsiteY4" fmla="*/ 290581 h 1438996"/>
                <a:gd name="connsiteX5" fmla="*/ 632038 w 756082"/>
                <a:gd name="connsiteY5" fmla="*/ 534479 h 1438996"/>
                <a:gd name="connsiteX6" fmla="*/ 144243 w 756082"/>
                <a:gd name="connsiteY6" fmla="*/ 534479 h 1438996"/>
                <a:gd name="connsiteX7" fmla="*/ 144243 w 756082"/>
                <a:gd name="connsiteY7" fmla="*/ 388140 h 1438996"/>
                <a:gd name="connsiteX8" fmla="*/ 632038 w 756082"/>
                <a:gd name="connsiteY8" fmla="*/ 388140 h 1438996"/>
                <a:gd name="connsiteX9" fmla="*/ 632038 w 756082"/>
                <a:gd name="connsiteY9" fmla="*/ 534479 h 1438996"/>
                <a:gd name="connsiteX10" fmla="*/ 388140 w 756082"/>
                <a:gd name="connsiteY10" fmla="*/ 1266172 h 1438996"/>
                <a:gd name="connsiteX11" fmla="*/ 314971 w 756082"/>
                <a:gd name="connsiteY11" fmla="*/ 1193003 h 1438996"/>
                <a:gd name="connsiteX12" fmla="*/ 388140 w 756082"/>
                <a:gd name="connsiteY12" fmla="*/ 1119834 h 1438996"/>
                <a:gd name="connsiteX13" fmla="*/ 461310 w 756082"/>
                <a:gd name="connsiteY13" fmla="*/ 1193003 h 1438996"/>
                <a:gd name="connsiteX14" fmla="*/ 388140 w 756082"/>
                <a:gd name="connsiteY14" fmla="*/ 1266172 h 1438996"/>
                <a:gd name="connsiteX15" fmla="*/ 632038 w 756082"/>
                <a:gd name="connsiteY15" fmla="*/ 46684 h 1438996"/>
                <a:gd name="connsiteX16" fmla="*/ 144243 w 756082"/>
                <a:gd name="connsiteY16" fmla="*/ 46684 h 1438996"/>
                <a:gd name="connsiteX17" fmla="*/ 46684 w 756082"/>
                <a:gd name="connsiteY17" fmla="*/ 144243 h 1438996"/>
                <a:gd name="connsiteX18" fmla="*/ 46684 w 756082"/>
                <a:gd name="connsiteY18" fmla="*/ 1314952 h 1438996"/>
                <a:gd name="connsiteX19" fmla="*/ 144243 w 756082"/>
                <a:gd name="connsiteY19" fmla="*/ 1412511 h 1438996"/>
                <a:gd name="connsiteX20" fmla="*/ 632038 w 756082"/>
                <a:gd name="connsiteY20" fmla="*/ 1412511 h 1438996"/>
                <a:gd name="connsiteX21" fmla="*/ 729597 w 756082"/>
                <a:gd name="connsiteY21" fmla="*/ 1314952 h 1438996"/>
                <a:gd name="connsiteX22" fmla="*/ 729597 w 756082"/>
                <a:gd name="connsiteY22" fmla="*/ 144243 h 1438996"/>
                <a:gd name="connsiteX23" fmla="*/ 632038 w 756082"/>
                <a:gd name="connsiteY23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6082" h="1438996">
                  <a:moveTo>
                    <a:pt x="632038" y="290581"/>
                  </a:moveTo>
                  <a:lnTo>
                    <a:pt x="144243" y="290581"/>
                  </a:lnTo>
                  <a:lnTo>
                    <a:pt x="144243" y="144243"/>
                  </a:lnTo>
                  <a:lnTo>
                    <a:pt x="632038" y="144243"/>
                  </a:lnTo>
                  <a:lnTo>
                    <a:pt x="632038" y="290581"/>
                  </a:lnTo>
                  <a:close/>
                  <a:moveTo>
                    <a:pt x="632038" y="534479"/>
                  </a:moveTo>
                  <a:lnTo>
                    <a:pt x="144243" y="534479"/>
                  </a:lnTo>
                  <a:lnTo>
                    <a:pt x="144243" y="388140"/>
                  </a:lnTo>
                  <a:lnTo>
                    <a:pt x="632038" y="388140"/>
                  </a:lnTo>
                  <a:lnTo>
                    <a:pt x="632038" y="534479"/>
                  </a:lnTo>
                  <a:close/>
                  <a:moveTo>
                    <a:pt x="388140" y="1266172"/>
                  </a:moveTo>
                  <a:cubicBezTo>
                    <a:pt x="346678" y="1266172"/>
                    <a:pt x="314971" y="1234465"/>
                    <a:pt x="314971" y="1193003"/>
                  </a:cubicBezTo>
                  <a:cubicBezTo>
                    <a:pt x="314971" y="1151540"/>
                    <a:pt x="346678" y="1119834"/>
                    <a:pt x="388140" y="1119834"/>
                  </a:cubicBezTo>
                  <a:cubicBezTo>
                    <a:pt x="429603" y="1119834"/>
                    <a:pt x="461310" y="1151540"/>
                    <a:pt x="461310" y="1193003"/>
                  </a:cubicBezTo>
                  <a:cubicBezTo>
                    <a:pt x="461310" y="1234465"/>
                    <a:pt x="429603" y="1266172"/>
                    <a:pt x="388140" y="1266172"/>
                  </a:cubicBezTo>
                  <a:close/>
                  <a:moveTo>
                    <a:pt x="632038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314952"/>
                  </a:lnTo>
                  <a:cubicBezTo>
                    <a:pt x="46684" y="1368609"/>
                    <a:pt x="90585" y="1412511"/>
                    <a:pt x="144243" y="1412511"/>
                  </a:cubicBezTo>
                  <a:lnTo>
                    <a:pt x="632038" y="1412511"/>
                  </a:lnTo>
                  <a:cubicBezTo>
                    <a:pt x="685695" y="1412511"/>
                    <a:pt x="729597" y="1368609"/>
                    <a:pt x="729597" y="1314952"/>
                  </a:cubicBezTo>
                  <a:lnTo>
                    <a:pt x="729597" y="144243"/>
                  </a:lnTo>
                  <a:cubicBezTo>
                    <a:pt x="729597" y="90585"/>
                    <a:pt x="685695" y="46684"/>
                    <a:pt x="632038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B1C1B2C-A0CA-4A11-8986-79FD16A05FB8}"/>
              </a:ext>
            </a:extLst>
          </p:cNvPr>
          <p:cNvGrpSpPr/>
          <p:nvPr/>
        </p:nvGrpSpPr>
        <p:grpSpPr>
          <a:xfrm>
            <a:off x="5536493" y="5032449"/>
            <a:ext cx="1851936" cy="324728"/>
            <a:chOff x="268509" y="2521625"/>
            <a:chExt cx="11775709" cy="2064814"/>
          </a:xfrm>
        </p:grpSpPr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5D45173E-6353-4D0A-95ED-6BFDDF764C3E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EF4AA0-0352-4840-B9BC-B89C45E68D78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17" name="群組 116">
                <a:extLst>
                  <a:ext uri="{FF2B5EF4-FFF2-40B4-BE49-F238E27FC236}">
                    <a16:creationId xmlns:a16="http://schemas.microsoft.com/office/drawing/2014/main" id="{51356FCC-15C3-4FF4-9FCE-32606CB8FBC8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9" name="圖片 118">
                  <a:extLst>
                    <a:ext uri="{FF2B5EF4-FFF2-40B4-BE49-F238E27FC236}">
                      <a16:creationId xmlns:a16="http://schemas.microsoft.com/office/drawing/2014/main" id="{278A7ABE-1DD0-402A-9CF6-7772C46A7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20" name="橢圓 119">
                  <a:extLst>
                    <a:ext uri="{FF2B5EF4-FFF2-40B4-BE49-F238E27FC236}">
                      <a16:creationId xmlns:a16="http://schemas.microsoft.com/office/drawing/2014/main" id="{A95CB0F5-35F5-4D99-9646-29C0C3DD8B9F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橢圓 120">
                  <a:extLst>
                    <a:ext uri="{FF2B5EF4-FFF2-40B4-BE49-F238E27FC236}">
                      <a16:creationId xmlns:a16="http://schemas.microsoft.com/office/drawing/2014/main" id="{A50FC69C-6DD0-48DD-BA9C-0466675F87FF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橢圓 121">
                  <a:extLst>
                    <a:ext uri="{FF2B5EF4-FFF2-40B4-BE49-F238E27FC236}">
                      <a16:creationId xmlns:a16="http://schemas.microsoft.com/office/drawing/2014/main" id="{99A24971-1CF6-4DA5-AEC7-F7219C57CD99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1E31080A-7BC2-49D8-A171-6513EF6416FA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904BFA73-210E-4450-A3F4-98FA9632C100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09" name="群組 108">
                <a:extLst>
                  <a:ext uri="{FF2B5EF4-FFF2-40B4-BE49-F238E27FC236}">
                    <a16:creationId xmlns:a16="http://schemas.microsoft.com/office/drawing/2014/main" id="{F4F52197-5B83-4FA7-9611-5FB71D7468D5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1" name="圖片 110">
                  <a:extLst>
                    <a:ext uri="{FF2B5EF4-FFF2-40B4-BE49-F238E27FC236}">
                      <a16:creationId xmlns:a16="http://schemas.microsoft.com/office/drawing/2014/main" id="{4C46273F-4FE2-4F8B-9348-B43C30E8EA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BDED4A98-1A4B-4CD6-BE0C-CD13728030E4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BE6491DB-8BCC-48E8-A71F-82079092E05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橢圓 113">
                  <a:extLst>
                    <a:ext uri="{FF2B5EF4-FFF2-40B4-BE49-F238E27FC236}">
                      <a16:creationId xmlns:a16="http://schemas.microsoft.com/office/drawing/2014/main" id="{CAC1B43F-C67E-4986-A774-6929A55C2EAF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90FFE647-BFC6-4166-808A-E6B6160353DE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74DE6698-EC8C-45B6-A065-D98130EEAF52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23D4A130-7209-4F92-B215-671899893A0A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CC85122-962A-43D3-9C65-47A5EC6A3EC1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01" name="群組 100">
                <a:extLst>
                  <a:ext uri="{FF2B5EF4-FFF2-40B4-BE49-F238E27FC236}">
                    <a16:creationId xmlns:a16="http://schemas.microsoft.com/office/drawing/2014/main" id="{77965D75-F65E-49B4-A8C3-C9DB40AA0CB3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03" name="圖片 102">
                  <a:extLst>
                    <a:ext uri="{FF2B5EF4-FFF2-40B4-BE49-F238E27FC236}">
                      <a16:creationId xmlns:a16="http://schemas.microsoft.com/office/drawing/2014/main" id="{F0B897C3-2C54-4393-9EB6-F539127AF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892805CC-1ED9-47CD-81FE-7B24EC6669BF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9B4CAFB1-3559-43AF-95C3-50F0C875D4B6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956A73DC-0576-4FBC-957C-5BF1C2445D7A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BA45A308-329D-469B-9254-671C31DB6C53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347EA131-9EE2-482E-84CE-84D34BB715CF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1F952FAE-DD01-4BD2-AF47-85E89678C590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E03E6BED-D806-4A2B-B118-5A203EA18668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5FC2DFB2-A6E1-498C-BC61-369E5905CAD9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A02A695C-19BC-49DE-B448-2062CA616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94" name="橢圓 93">
                  <a:extLst>
                    <a:ext uri="{FF2B5EF4-FFF2-40B4-BE49-F238E27FC236}">
                      <a16:creationId xmlns:a16="http://schemas.microsoft.com/office/drawing/2014/main" id="{9A95D70F-9950-4621-B76F-A31637314C39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5" name="橢圓 94">
                  <a:extLst>
                    <a:ext uri="{FF2B5EF4-FFF2-40B4-BE49-F238E27FC236}">
                      <a16:creationId xmlns:a16="http://schemas.microsoft.com/office/drawing/2014/main" id="{A579E238-855E-4429-8CD8-611DE9DBD6C9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A4F6C9DB-2AD1-420C-A863-FED2EA029CBD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C660A25D-9416-4CAA-BA14-D33D6BFD0958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1BF3F3B0-E209-4DAE-9A2B-C7A8B18BBCC9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7035A5E5-30FD-4DA9-B340-755A66FB42D8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橢圓 99">
                  <a:extLst>
                    <a:ext uri="{FF2B5EF4-FFF2-40B4-BE49-F238E27FC236}">
                      <a16:creationId xmlns:a16="http://schemas.microsoft.com/office/drawing/2014/main" id="{6455A37F-189B-48F8-BAAD-59FD50388A15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9534BAD0-6606-4C82-A036-11C1F586804C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0D014911-1241-4DE7-A73E-84B513609AA9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69669795-2E4E-4990-B567-848B5BB2E702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57A3E229-27ED-41B3-B930-946B0B21C3EC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3AD74938-92E1-499C-8C0F-D82E8E4FD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2924C71B-5CD2-44A8-AEB9-1066D5FE646E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49A79D00-23CD-4DA9-8F37-EE9FEA4B8CFE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C39DC65F-BE16-4937-8179-59CBB16C1780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5D64CE9-FD59-4122-8598-653885A1D721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2E409752-4FB2-408D-B8F6-47AC19A2B818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7" name="橢圓 86">
                  <a:extLst>
                    <a:ext uri="{FF2B5EF4-FFF2-40B4-BE49-F238E27FC236}">
                      <a16:creationId xmlns:a16="http://schemas.microsoft.com/office/drawing/2014/main" id="{981CD958-9802-489A-BBE2-B242ADB66817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>
                  <a:extLst>
                    <a:ext uri="{FF2B5EF4-FFF2-40B4-BE49-F238E27FC236}">
                      <a16:creationId xmlns:a16="http://schemas.microsoft.com/office/drawing/2014/main" id="{13D448E9-0140-4A8C-AC73-FAFD6EA144A0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A9699DA0-3ED3-438B-9611-9335896EA247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954A6EE8-B0E1-474F-8FDF-7C27657D34BE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3" name="圖形 67" descr="電腦">
            <a:extLst>
              <a:ext uri="{FF2B5EF4-FFF2-40B4-BE49-F238E27FC236}">
                <a16:creationId xmlns:a16="http://schemas.microsoft.com/office/drawing/2014/main" id="{E1264014-3288-4FC4-9F04-63FC142034D2}"/>
              </a:ext>
            </a:extLst>
          </p:cNvPr>
          <p:cNvGrpSpPr/>
          <p:nvPr/>
        </p:nvGrpSpPr>
        <p:grpSpPr>
          <a:xfrm>
            <a:off x="8420483" y="4184198"/>
            <a:ext cx="2341418" cy="2341418"/>
            <a:chOff x="6012162" y="3783572"/>
            <a:chExt cx="2341418" cy="2341418"/>
          </a:xfrm>
        </p:grpSpPr>
        <p:sp>
          <p:nvSpPr>
            <p:cNvPr id="124" name="手繪多邊形: 圖案 123">
              <a:extLst>
                <a:ext uri="{FF2B5EF4-FFF2-40B4-BE49-F238E27FC236}">
                  <a16:creationId xmlns:a16="http://schemas.microsoft.com/office/drawing/2014/main" id="{4BC606A8-6218-444A-9E46-C7088ABE9B9D}"/>
                </a:ext>
              </a:extLst>
            </p:cNvPr>
            <p:cNvSpPr/>
            <p:nvPr/>
          </p:nvSpPr>
          <p:spPr>
            <a:xfrm>
              <a:off x="6014258" y="4224684"/>
              <a:ext cx="1536556" cy="1438996"/>
            </a:xfrm>
            <a:custGeom>
              <a:avLst/>
              <a:gdLst>
                <a:gd name="connsiteX0" fmla="*/ 1363731 w 1536555"/>
                <a:gd name="connsiteY0" fmla="*/ 973495 h 1438996"/>
                <a:gd name="connsiteX1" fmla="*/ 193022 w 1536555"/>
                <a:gd name="connsiteY1" fmla="*/ 973495 h 1438996"/>
                <a:gd name="connsiteX2" fmla="*/ 193022 w 1536555"/>
                <a:gd name="connsiteY2" fmla="*/ 193022 h 1438996"/>
                <a:gd name="connsiteX3" fmla="*/ 1363731 w 1536555"/>
                <a:gd name="connsiteY3" fmla="*/ 193022 h 1438996"/>
                <a:gd name="connsiteX4" fmla="*/ 1363731 w 1536555"/>
                <a:gd name="connsiteY4" fmla="*/ 973495 h 1438996"/>
                <a:gd name="connsiteX5" fmla="*/ 1412511 w 1536555"/>
                <a:gd name="connsiteY5" fmla="*/ 46684 h 1438996"/>
                <a:gd name="connsiteX6" fmla="*/ 144243 w 1536555"/>
                <a:gd name="connsiteY6" fmla="*/ 46684 h 1438996"/>
                <a:gd name="connsiteX7" fmla="*/ 46684 w 1536555"/>
                <a:gd name="connsiteY7" fmla="*/ 144243 h 1438996"/>
                <a:gd name="connsiteX8" fmla="*/ 46684 w 1536555"/>
                <a:gd name="connsiteY8" fmla="*/ 1022274 h 1438996"/>
                <a:gd name="connsiteX9" fmla="*/ 144243 w 1536555"/>
                <a:gd name="connsiteY9" fmla="*/ 1119834 h 1438996"/>
                <a:gd name="connsiteX10" fmla="*/ 632038 w 1536555"/>
                <a:gd name="connsiteY10" fmla="*/ 1119834 h 1438996"/>
                <a:gd name="connsiteX11" fmla="*/ 632038 w 1536555"/>
                <a:gd name="connsiteY11" fmla="*/ 1266172 h 1438996"/>
                <a:gd name="connsiteX12" fmla="*/ 412530 w 1536555"/>
                <a:gd name="connsiteY12" fmla="*/ 1266172 h 1438996"/>
                <a:gd name="connsiteX13" fmla="*/ 412530 w 1536555"/>
                <a:gd name="connsiteY13" fmla="*/ 1412511 h 1438996"/>
                <a:gd name="connsiteX14" fmla="*/ 1144223 w 1536555"/>
                <a:gd name="connsiteY14" fmla="*/ 1412511 h 1438996"/>
                <a:gd name="connsiteX15" fmla="*/ 1144223 w 1536555"/>
                <a:gd name="connsiteY15" fmla="*/ 1266172 h 1438996"/>
                <a:gd name="connsiteX16" fmla="*/ 924715 w 1536555"/>
                <a:gd name="connsiteY16" fmla="*/ 1266172 h 1438996"/>
                <a:gd name="connsiteX17" fmla="*/ 924715 w 1536555"/>
                <a:gd name="connsiteY17" fmla="*/ 1119834 h 1438996"/>
                <a:gd name="connsiteX18" fmla="*/ 1412511 w 1536555"/>
                <a:gd name="connsiteY18" fmla="*/ 1119834 h 1438996"/>
                <a:gd name="connsiteX19" fmla="*/ 1510070 w 1536555"/>
                <a:gd name="connsiteY19" fmla="*/ 1022274 h 1438996"/>
                <a:gd name="connsiteX20" fmla="*/ 1510070 w 1536555"/>
                <a:gd name="connsiteY20" fmla="*/ 144243 h 1438996"/>
                <a:gd name="connsiteX21" fmla="*/ 1412511 w 1536555"/>
                <a:gd name="connsiteY21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6555" h="1438996">
                  <a:moveTo>
                    <a:pt x="1363731" y="973495"/>
                  </a:moveTo>
                  <a:lnTo>
                    <a:pt x="193022" y="973495"/>
                  </a:lnTo>
                  <a:lnTo>
                    <a:pt x="193022" y="193022"/>
                  </a:lnTo>
                  <a:lnTo>
                    <a:pt x="1363731" y="193022"/>
                  </a:lnTo>
                  <a:lnTo>
                    <a:pt x="1363731" y="973495"/>
                  </a:lnTo>
                  <a:close/>
                  <a:moveTo>
                    <a:pt x="1412511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022274"/>
                  </a:lnTo>
                  <a:cubicBezTo>
                    <a:pt x="46684" y="1075932"/>
                    <a:pt x="90585" y="1119834"/>
                    <a:pt x="144243" y="1119834"/>
                  </a:cubicBezTo>
                  <a:lnTo>
                    <a:pt x="632038" y="1119834"/>
                  </a:lnTo>
                  <a:lnTo>
                    <a:pt x="632038" y="1266172"/>
                  </a:lnTo>
                  <a:lnTo>
                    <a:pt x="412530" y="1266172"/>
                  </a:lnTo>
                  <a:lnTo>
                    <a:pt x="412530" y="1412511"/>
                  </a:lnTo>
                  <a:lnTo>
                    <a:pt x="1144223" y="1412511"/>
                  </a:lnTo>
                  <a:lnTo>
                    <a:pt x="1144223" y="1266172"/>
                  </a:lnTo>
                  <a:lnTo>
                    <a:pt x="924715" y="1266172"/>
                  </a:lnTo>
                  <a:lnTo>
                    <a:pt x="924715" y="1119834"/>
                  </a:lnTo>
                  <a:lnTo>
                    <a:pt x="1412511" y="1119834"/>
                  </a:lnTo>
                  <a:cubicBezTo>
                    <a:pt x="1466168" y="1119834"/>
                    <a:pt x="1510070" y="1075932"/>
                    <a:pt x="1510070" y="1022274"/>
                  </a:cubicBezTo>
                  <a:lnTo>
                    <a:pt x="1510070" y="144243"/>
                  </a:lnTo>
                  <a:cubicBezTo>
                    <a:pt x="1510070" y="90585"/>
                    <a:pt x="1466168" y="46684"/>
                    <a:pt x="1412511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D7CEC6F4-F958-4BA5-8A92-FE915D962465}"/>
                </a:ext>
              </a:extLst>
            </p:cNvPr>
            <p:cNvSpPr/>
            <p:nvPr/>
          </p:nvSpPr>
          <p:spPr>
            <a:xfrm>
              <a:off x="7575203" y="4224684"/>
              <a:ext cx="756083" cy="1438996"/>
            </a:xfrm>
            <a:custGeom>
              <a:avLst/>
              <a:gdLst>
                <a:gd name="connsiteX0" fmla="*/ 632038 w 756082"/>
                <a:gd name="connsiteY0" fmla="*/ 290581 h 1438996"/>
                <a:gd name="connsiteX1" fmla="*/ 144243 w 756082"/>
                <a:gd name="connsiteY1" fmla="*/ 290581 h 1438996"/>
                <a:gd name="connsiteX2" fmla="*/ 144243 w 756082"/>
                <a:gd name="connsiteY2" fmla="*/ 144243 h 1438996"/>
                <a:gd name="connsiteX3" fmla="*/ 632038 w 756082"/>
                <a:gd name="connsiteY3" fmla="*/ 144243 h 1438996"/>
                <a:gd name="connsiteX4" fmla="*/ 632038 w 756082"/>
                <a:gd name="connsiteY4" fmla="*/ 290581 h 1438996"/>
                <a:gd name="connsiteX5" fmla="*/ 632038 w 756082"/>
                <a:gd name="connsiteY5" fmla="*/ 534479 h 1438996"/>
                <a:gd name="connsiteX6" fmla="*/ 144243 w 756082"/>
                <a:gd name="connsiteY6" fmla="*/ 534479 h 1438996"/>
                <a:gd name="connsiteX7" fmla="*/ 144243 w 756082"/>
                <a:gd name="connsiteY7" fmla="*/ 388140 h 1438996"/>
                <a:gd name="connsiteX8" fmla="*/ 632038 w 756082"/>
                <a:gd name="connsiteY8" fmla="*/ 388140 h 1438996"/>
                <a:gd name="connsiteX9" fmla="*/ 632038 w 756082"/>
                <a:gd name="connsiteY9" fmla="*/ 534479 h 1438996"/>
                <a:gd name="connsiteX10" fmla="*/ 388140 w 756082"/>
                <a:gd name="connsiteY10" fmla="*/ 1266172 h 1438996"/>
                <a:gd name="connsiteX11" fmla="*/ 314971 w 756082"/>
                <a:gd name="connsiteY11" fmla="*/ 1193003 h 1438996"/>
                <a:gd name="connsiteX12" fmla="*/ 388140 w 756082"/>
                <a:gd name="connsiteY12" fmla="*/ 1119834 h 1438996"/>
                <a:gd name="connsiteX13" fmla="*/ 461310 w 756082"/>
                <a:gd name="connsiteY13" fmla="*/ 1193003 h 1438996"/>
                <a:gd name="connsiteX14" fmla="*/ 388140 w 756082"/>
                <a:gd name="connsiteY14" fmla="*/ 1266172 h 1438996"/>
                <a:gd name="connsiteX15" fmla="*/ 632038 w 756082"/>
                <a:gd name="connsiteY15" fmla="*/ 46684 h 1438996"/>
                <a:gd name="connsiteX16" fmla="*/ 144243 w 756082"/>
                <a:gd name="connsiteY16" fmla="*/ 46684 h 1438996"/>
                <a:gd name="connsiteX17" fmla="*/ 46684 w 756082"/>
                <a:gd name="connsiteY17" fmla="*/ 144243 h 1438996"/>
                <a:gd name="connsiteX18" fmla="*/ 46684 w 756082"/>
                <a:gd name="connsiteY18" fmla="*/ 1314952 h 1438996"/>
                <a:gd name="connsiteX19" fmla="*/ 144243 w 756082"/>
                <a:gd name="connsiteY19" fmla="*/ 1412511 h 1438996"/>
                <a:gd name="connsiteX20" fmla="*/ 632038 w 756082"/>
                <a:gd name="connsiteY20" fmla="*/ 1412511 h 1438996"/>
                <a:gd name="connsiteX21" fmla="*/ 729597 w 756082"/>
                <a:gd name="connsiteY21" fmla="*/ 1314952 h 1438996"/>
                <a:gd name="connsiteX22" fmla="*/ 729597 w 756082"/>
                <a:gd name="connsiteY22" fmla="*/ 144243 h 1438996"/>
                <a:gd name="connsiteX23" fmla="*/ 632038 w 756082"/>
                <a:gd name="connsiteY23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6082" h="1438996">
                  <a:moveTo>
                    <a:pt x="632038" y="290581"/>
                  </a:moveTo>
                  <a:lnTo>
                    <a:pt x="144243" y="290581"/>
                  </a:lnTo>
                  <a:lnTo>
                    <a:pt x="144243" y="144243"/>
                  </a:lnTo>
                  <a:lnTo>
                    <a:pt x="632038" y="144243"/>
                  </a:lnTo>
                  <a:lnTo>
                    <a:pt x="632038" y="290581"/>
                  </a:lnTo>
                  <a:close/>
                  <a:moveTo>
                    <a:pt x="632038" y="534479"/>
                  </a:moveTo>
                  <a:lnTo>
                    <a:pt x="144243" y="534479"/>
                  </a:lnTo>
                  <a:lnTo>
                    <a:pt x="144243" y="388140"/>
                  </a:lnTo>
                  <a:lnTo>
                    <a:pt x="632038" y="388140"/>
                  </a:lnTo>
                  <a:lnTo>
                    <a:pt x="632038" y="534479"/>
                  </a:lnTo>
                  <a:close/>
                  <a:moveTo>
                    <a:pt x="388140" y="1266172"/>
                  </a:moveTo>
                  <a:cubicBezTo>
                    <a:pt x="346678" y="1266172"/>
                    <a:pt x="314971" y="1234465"/>
                    <a:pt x="314971" y="1193003"/>
                  </a:cubicBezTo>
                  <a:cubicBezTo>
                    <a:pt x="314971" y="1151540"/>
                    <a:pt x="346678" y="1119834"/>
                    <a:pt x="388140" y="1119834"/>
                  </a:cubicBezTo>
                  <a:cubicBezTo>
                    <a:pt x="429603" y="1119834"/>
                    <a:pt x="461310" y="1151540"/>
                    <a:pt x="461310" y="1193003"/>
                  </a:cubicBezTo>
                  <a:cubicBezTo>
                    <a:pt x="461310" y="1234465"/>
                    <a:pt x="429603" y="1266172"/>
                    <a:pt x="388140" y="1266172"/>
                  </a:cubicBezTo>
                  <a:close/>
                  <a:moveTo>
                    <a:pt x="632038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314952"/>
                  </a:lnTo>
                  <a:cubicBezTo>
                    <a:pt x="46684" y="1368609"/>
                    <a:pt x="90585" y="1412511"/>
                    <a:pt x="144243" y="1412511"/>
                  </a:cubicBezTo>
                  <a:lnTo>
                    <a:pt x="632038" y="1412511"/>
                  </a:lnTo>
                  <a:cubicBezTo>
                    <a:pt x="685695" y="1412511"/>
                    <a:pt x="729597" y="1368609"/>
                    <a:pt x="729597" y="1314952"/>
                  </a:cubicBezTo>
                  <a:lnTo>
                    <a:pt x="729597" y="144243"/>
                  </a:lnTo>
                  <a:cubicBezTo>
                    <a:pt x="729597" y="90585"/>
                    <a:pt x="685695" y="46684"/>
                    <a:pt x="632038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5415BD1C-A339-4AA2-9D95-505A4EE5B4E6}"/>
              </a:ext>
            </a:extLst>
          </p:cNvPr>
          <p:cNvGrpSpPr/>
          <p:nvPr/>
        </p:nvGrpSpPr>
        <p:grpSpPr>
          <a:xfrm>
            <a:off x="8729092" y="5020080"/>
            <a:ext cx="1851936" cy="324728"/>
            <a:chOff x="268509" y="2521625"/>
            <a:chExt cx="11775709" cy="2064814"/>
          </a:xfrm>
        </p:grpSpPr>
        <p:cxnSp>
          <p:nvCxnSpPr>
            <p:cNvPr id="127" name="直線單箭頭接點 126">
              <a:extLst>
                <a:ext uri="{FF2B5EF4-FFF2-40B4-BE49-F238E27FC236}">
                  <a16:creationId xmlns:a16="http://schemas.microsoft.com/office/drawing/2014/main" id="{5A39118C-1D6A-4C7B-B6C4-46654E4A0325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C1ED5C1-9E94-4075-8E2A-27ECEA0D4664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71" name="群組 170">
                <a:extLst>
                  <a:ext uri="{FF2B5EF4-FFF2-40B4-BE49-F238E27FC236}">
                    <a16:creationId xmlns:a16="http://schemas.microsoft.com/office/drawing/2014/main" id="{D3B3F3DE-B661-4D18-B82C-2AB48C853A8F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73" name="圖片 172">
                  <a:extLst>
                    <a:ext uri="{FF2B5EF4-FFF2-40B4-BE49-F238E27FC236}">
                      <a16:creationId xmlns:a16="http://schemas.microsoft.com/office/drawing/2014/main" id="{0328B2C9-6275-4E97-92C4-E735BE81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74" name="橢圓 173">
                  <a:extLst>
                    <a:ext uri="{FF2B5EF4-FFF2-40B4-BE49-F238E27FC236}">
                      <a16:creationId xmlns:a16="http://schemas.microsoft.com/office/drawing/2014/main" id="{C936308A-42C0-4D66-B72A-FCD878DDEE3E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5" name="橢圓 174">
                  <a:extLst>
                    <a:ext uri="{FF2B5EF4-FFF2-40B4-BE49-F238E27FC236}">
                      <a16:creationId xmlns:a16="http://schemas.microsoft.com/office/drawing/2014/main" id="{059C6F8E-07B6-4B5E-B4D5-F6C4C278D21C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6" name="橢圓 175">
                  <a:extLst>
                    <a:ext uri="{FF2B5EF4-FFF2-40B4-BE49-F238E27FC236}">
                      <a16:creationId xmlns:a16="http://schemas.microsoft.com/office/drawing/2014/main" id="{5990DD65-A77D-44D3-BA82-4CA0832B81EC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72" name="直線接點 171">
                <a:extLst>
                  <a:ext uri="{FF2B5EF4-FFF2-40B4-BE49-F238E27FC236}">
                    <a16:creationId xmlns:a16="http://schemas.microsoft.com/office/drawing/2014/main" id="{7B772DC5-261A-48A0-86FF-271170077C3A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C1A120ED-4690-4954-BF3A-4E51C546BA79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63" name="群組 162">
                <a:extLst>
                  <a:ext uri="{FF2B5EF4-FFF2-40B4-BE49-F238E27FC236}">
                    <a16:creationId xmlns:a16="http://schemas.microsoft.com/office/drawing/2014/main" id="{46B4124A-6614-41E1-B264-3F40A43D0C79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65" name="圖片 164">
                  <a:extLst>
                    <a:ext uri="{FF2B5EF4-FFF2-40B4-BE49-F238E27FC236}">
                      <a16:creationId xmlns:a16="http://schemas.microsoft.com/office/drawing/2014/main" id="{2622A24B-D044-4E50-BA2C-4D8CB3B623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66" name="橢圓 165">
                  <a:extLst>
                    <a:ext uri="{FF2B5EF4-FFF2-40B4-BE49-F238E27FC236}">
                      <a16:creationId xmlns:a16="http://schemas.microsoft.com/office/drawing/2014/main" id="{59306A61-0093-4F55-95A3-6DEB02E3D9DD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FA018C33-CC86-49F0-A25A-B9935D14FFC7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8" name="橢圓 167">
                  <a:extLst>
                    <a:ext uri="{FF2B5EF4-FFF2-40B4-BE49-F238E27FC236}">
                      <a16:creationId xmlns:a16="http://schemas.microsoft.com/office/drawing/2014/main" id="{CA1D74C8-26B2-4219-B5BA-B7FF274E4410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2E22CE5F-E737-4206-94D7-31CFD7F0D248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AFBE130-2837-4591-AE34-F235E3B4A85A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78804320-6CFD-479F-A077-B279FC72AD35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4F06B2F9-39FA-4758-9873-166B8B4F40D2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55" name="群組 154">
                <a:extLst>
                  <a:ext uri="{FF2B5EF4-FFF2-40B4-BE49-F238E27FC236}">
                    <a16:creationId xmlns:a16="http://schemas.microsoft.com/office/drawing/2014/main" id="{7D543832-743E-43C3-B13B-5730EA067738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57" name="圖片 156">
                  <a:extLst>
                    <a:ext uri="{FF2B5EF4-FFF2-40B4-BE49-F238E27FC236}">
                      <a16:creationId xmlns:a16="http://schemas.microsoft.com/office/drawing/2014/main" id="{502BFB12-C4A9-4BF6-A5EA-FA1E0D923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58" name="橢圓 157">
                  <a:extLst>
                    <a:ext uri="{FF2B5EF4-FFF2-40B4-BE49-F238E27FC236}">
                      <a16:creationId xmlns:a16="http://schemas.microsoft.com/office/drawing/2014/main" id="{9B7B3F3B-8692-4D0E-8B69-31787DCFC462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9" name="橢圓 158">
                  <a:extLst>
                    <a:ext uri="{FF2B5EF4-FFF2-40B4-BE49-F238E27FC236}">
                      <a16:creationId xmlns:a16="http://schemas.microsoft.com/office/drawing/2014/main" id="{811422EF-C2BD-471A-B303-1A1EC6195FC6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C16ACB-7A20-489C-8E55-B0B78B81663E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1E8ABD85-16F0-49F3-89D8-EFADA5B19C37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9C7D5066-65AA-4CA6-98A0-5A0941D3946D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37CA1E6F-8693-4273-A59D-871BB362A30B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E3513C9F-4AF9-463D-852C-B15882418FFB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99C4B90B-AA0C-48D7-9DF9-31771C7560C3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47" name="圖片 146">
                  <a:extLst>
                    <a:ext uri="{FF2B5EF4-FFF2-40B4-BE49-F238E27FC236}">
                      <a16:creationId xmlns:a16="http://schemas.microsoft.com/office/drawing/2014/main" id="{C24EE8B4-2D3C-4BC4-9637-5886FB86A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001C0C9A-2D47-4015-9313-3791D003D223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橢圓 148">
                  <a:extLst>
                    <a:ext uri="{FF2B5EF4-FFF2-40B4-BE49-F238E27FC236}">
                      <a16:creationId xmlns:a16="http://schemas.microsoft.com/office/drawing/2014/main" id="{2626AD7D-125F-410E-ABF6-963C0E115BE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0" name="橢圓 149">
                  <a:extLst>
                    <a:ext uri="{FF2B5EF4-FFF2-40B4-BE49-F238E27FC236}">
                      <a16:creationId xmlns:a16="http://schemas.microsoft.com/office/drawing/2014/main" id="{FE600E25-5BE6-4CF4-9DA7-F3AB8DF65318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E271F02D-E71A-4FDF-8969-D875A2B2971A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F3808EA4-A4AF-4E60-9629-B12C9AB43FEC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3" name="橢圓 152">
                  <a:extLst>
                    <a:ext uri="{FF2B5EF4-FFF2-40B4-BE49-F238E27FC236}">
                      <a16:creationId xmlns:a16="http://schemas.microsoft.com/office/drawing/2014/main" id="{061F9A77-3FDF-4AEB-99E3-30364788AB3E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4" name="橢圓 153">
                  <a:extLst>
                    <a:ext uri="{FF2B5EF4-FFF2-40B4-BE49-F238E27FC236}">
                      <a16:creationId xmlns:a16="http://schemas.microsoft.com/office/drawing/2014/main" id="{7CD61A13-D86D-4535-92A6-1CA120CE6E3E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32BA4188-4B6C-4041-A031-6DE67A7D886F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F29D08-E233-40A0-BD70-03B7E1974CDB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D818CF24-7F08-40B4-80AC-B450CBF6E363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24FF8BC6-DA0E-4760-B5F3-2B295B8B857D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135" name="圖片 134">
                  <a:extLst>
                    <a:ext uri="{FF2B5EF4-FFF2-40B4-BE49-F238E27FC236}">
                      <a16:creationId xmlns:a16="http://schemas.microsoft.com/office/drawing/2014/main" id="{7F67A63E-E3E8-45E2-A0E5-85D9AA599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36" name="橢圓 135">
                  <a:extLst>
                    <a:ext uri="{FF2B5EF4-FFF2-40B4-BE49-F238E27FC236}">
                      <a16:creationId xmlns:a16="http://schemas.microsoft.com/office/drawing/2014/main" id="{82204189-CA2B-4CE6-9C4B-8320D3C9A7FD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7" name="橢圓 136">
                  <a:extLst>
                    <a:ext uri="{FF2B5EF4-FFF2-40B4-BE49-F238E27FC236}">
                      <a16:creationId xmlns:a16="http://schemas.microsoft.com/office/drawing/2014/main" id="{D3556507-2104-471C-92C9-8F476DCD8CDD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橢圓 137">
                  <a:extLst>
                    <a:ext uri="{FF2B5EF4-FFF2-40B4-BE49-F238E27FC236}">
                      <a16:creationId xmlns:a16="http://schemas.microsoft.com/office/drawing/2014/main" id="{A6C99BEF-ABEE-401C-8294-0536B0D3612C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A877058F-08D0-46F4-B957-4C6978C63EA7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C33DBE46-E572-4C46-83E8-FC2D9EBCC995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ED74E19E-6C49-4F4B-9598-A8E50BA5C9B5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2" name="橢圓 141">
                  <a:extLst>
                    <a:ext uri="{FF2B5EF4-FFF2-40B4-BE49-F238E27FC236}">
                      <a16:creationId xmlns:a16="http://schemas.microsoft.com/office/drawing/2014/main" id="{429BDEF8-2C1A-4693-A036-F06CCD87F8B7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43" name="直線接點 142">
                  <a:extLst>
                    <a:ext uri="{FF2B5EF4-FFF2-40B4-BE49-F238E27FC236}">
                      <a16:creationId xmlns:a16="http://schemas.microsoft.com/office/drawing/2014/main" id="{DA2511E7-4B0B-4EAF-BAB5-76076EAA852A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 143">
                  <a:extLst>
                    <a:ext uri="{FF2B5EF4-FFF2-40B4-BE49-F238E27FC236}">
                      <a16:creationId xmlns:a16="http://schemas.microsoft.com/office/drawing/2014/main" id="{C8A840E5-3F67-4E8D-B379-F6333AE7DB96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74436AB6-D37F-4E46-80BC-45D591603607}"/>
              </a:ext>
            </a:extLst>
          </p:cNvPr>
          <p:cNvCxnSpPr>
            <a:cxnSpLocks/>
          </p:cNvCxnSpPr>
          <p:nvPr/>
        </p:nvCxnSpPr>
        <p:spPr>
          <a:xfrm flipH="1">
            <a:off x="6816683" y="3328658"/>
            <a:ext cx="747283" cy="116021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4C4BE25A-321A-42C7-9DAC-BD368828525D}"/>
              </a:ext>
            </a:extLst>
          </p:cNvPr>
          <p:cNvCxnSpPr>
            <a:cxnSpLocks/>
          </p:cNvCxnSpPr>
          <p:nvPr/>
        </p:nvCxnSpPr>
        <p:spPr>
          <a:xfrm>
            <a:off x="9515988" y="3288951"/>
            <a:ext cx="244594" cy="1262368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1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88B2A568-3545-4993-8461-044DFFF3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Repository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8837DB43-5A95-4046-A492-707E084E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本地儲存庫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4533D3-B379-4E8B-865E-097D0606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09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7D1BB-FDC8-4352-A0D0-22D41DCC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檔案狀態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28AD2AC-95D4-4E74-B62D-121BD4EA899F}"/>
              </a:ext>
            </a:extLst>
          </p:cNvPr>
          <p:cNvSpPr txBox="1"/>
          <p:nvPr/>
        </p:nvSpPr>
        <p:spPr>
          <a:xfrm>
            <a:off x="2997495" y="1814513"/>
            <a:ext cx="147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Working</a:t>
            </a:r>
            <a:br>
              <a:rPr lang="en-US" altLang="zh-TW" sz="2400" dirty="0"/>
            </a:br>
            <a:r>
              <a:rPr lang="zh-TW" altLang="en-US" sz="2400" dirty="0"/>
              <a:t>工作區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440D639-265E-4758-9564-E438EBF329C5}"/>
              </a:ext>
            </a:extLst>
          </p:cNvPr>
          <p:cNvSpPr txBox="1"/>
          <p:nvPr/>
        </p:nvSpPr>
        <p:spPr>
          <a:xfrm>
            <a:off x="5358458" y="1814513"/>
            <a:ext cx="147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Staging</a:t>
            </a:r>
            <a:br>
              <a:rPr lang="en-US" altLang="zh-TW" sz="2400" dirty="0"/>
            </a:br>
            <a:r>
              <a:rPr lang="zh-TW" altLang="en-US" sz="2400" dirty="0"/>
              <a:t>暫存區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DB1DDED-1D66-4C1F-A015-378260F3426E}"/>
              </a:ext>
            </a:extLst>
          </p:cNvPr>
          <p:cNvSpPr txBox="1"/>
          <p:nvPr/>
        </p:nvSpPr>
        <p:spPr>
          <a:xfrm>
            <a:off x="7719421" y="1814513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Repository</a:t>
            </a:r>
            <a:br>
              <a:rPr lang="en-US" altLang="zh-TW" sz="2400" dirty="0"/>
            </a:br>
            <a:r>
              <a:rPr lang="zh-TW" altLang="en-US" sz="2400" dirty="0"/>
              <a:t>儲存庫</a:t>
            </a:r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C7D3DA9-FDAB-460F-96F1-8CC1CB72D873}"/>
              </a:ext>
            </a:extLst>
          </p:cNvPr>
          <p:cNvCxnSpPr>
            <a:stCxn id="55" idx="2"/>
          </p:cNvCxnSpPr>
          <p:nvPr/>
        </p:nvCxnSpPr>
        <p:spPr>
          <a:xfrm flipH="1">
            <a:off x="3733801" y="2645510"/>
            <a:ext cx="1236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3EC403A5-1646-44BB-B49D-270EE764522E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6089440" y="2645510"/>
            <a:ext cx="6560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2F9D6B5C-474B-4654-87D0-6560041D906C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8733481" y="2645510"/>
            <a:ext cx="0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DB0B4E-4BCD-4EBE-B55C-1E2970FA0AB1}"/>
              </a:ext>
            </a:extLst>
          </p:cNvPr>
          <p:cNvCxnSpPr>
            <a:cxnSpLocks/>
          </p:cNvCxnSpPr>
          <p:nvPr/>
        </p:nvCxnSpPr>
        <p:spPr>
          <a:xfrm>
            <a:off x="3914774" y="3516165"/>
            <a:ext cx="20383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6B10D1C-920D-4D40-A006-FD094792FBC9}"/>
              </a:ext>
            </a:extLst>
          </p:cNvPr>
          <p:cNvSpPr txBox="1"/>
          <p:nvPr/>
        </p:nvSpPr>
        <p:spPr>
          <a:xfrm>
            <a:off x="4613118" y="3059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add</a:t>
            </a:r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B665D22-E4B9-4AF1-A4D5-9ED7B5800EE7}"/>
              </a:ext>
            </a:extLst>
          </p:cNvPr>
          <p:cNvCxnSpPr>
            <a:cxnSpLocks/>
          </p:cNvCxnSpPr>
          <p:nvPr/>
        </p:nvCxnSpPr>
        <p:spPr>
          <a:xfrm>
            <a:off x="6372518" y="4283975"/>
            <a:ext cx="20383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11E99D9-EC1D-4C03-832F-B1B49D342A33}"/>
              </a:ext>
            </a:extLst>
          </p:cNvPr>
          <p:cNvSpPr txBox="1"/>
          <p:nvPr/>
        </p:nvSpPr>
        <p:spPr>
          <a:xfrm>
            <a:off x="6908833" y="386176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</a:t>
            </a:r>
            <a:endParaRPr lang="zh-TW" altLang="en-US" dirty="0"/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439B112-4040-40B6-85D8-2E06539458B3}"/>
              </a:ext>
            </a:extLst>
          </p:cNvPr>
          <p:cNvCxnSpPr>
            <a:cxnSpLocks/>
          </p:cNvCxnSpPr>
          <p:nvPr/>
        </p:nvCxnSpPr>
        <p:spPr>
          <a:xfrm flipH="1">
            <a:off x="3914774" y="5704772"/>
            <a:ext cx="44960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D1F13AA-DE0E-48F1-89D7-41A4CCB5ABCE}"/>
              </a:ext>
            </a:extLst>
          </p:cNvPr>
          <p:cNvSpPr txBox="1"/>
          <p:nvPr/>
        </p:nvSpPr>
        <p:spPr>
          <a:xfrm>
            <a:off x="6466294" y="51798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checkout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970EE4-94FB-41F4-9E13-DE433F68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13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3D2C03-1C3D-448E-BA75-F795F5891386}"/>
              </a:ext>
            </a:extLst>
          </p:cNvPr>
          <p:cNvGrpSpPr/>
          <p:nvPr/>
        </p:nvGrpSpPr>
        <p:grpSpPr>
          <a:xfrm>
            <a:off x="7807512" y="1443491"/>
            <a:ext cx="1851936" cy="324728"/>
            <a:chOff x="268509" y="2521625"/>
            <a:chExt cx="11775709" cy="2064814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C8F7F3EA-2653-4BE6-930C-24244300BDA7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587AAC8-2BDB-49A9-A69D-0641416CF7BA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711FBAB9-EAA9-41C5-9BB9-6EB2FD030E16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24D3F44B-2BC0-415A-A308-0B4365E5C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156CB171-13C2-40D4-9AB6-BD0303A00AFA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CF96FCE2-5138-48FA-8E00-117891423AA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679BD7AB-CEB9-4CC6-9A7F-E85E6651A799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51832B92-F8AA-4961-A29F-2C85E588F221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354DF967-AB49-45FC-818B-CCCB1BF8157B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2A6AF94-828A-4B05-8C29-8C61C3634C86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E0299C52-FF22-4132-8FF0-E6CCC692D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61" name="橢圓 60">
                  <a:extLst>
                    <a:ext uri="{FF2B5EF4-FFF2-40B4-BE49-F238E27FC236}">
                      <a16:creationId xmlns:a16="http://schemas.microsoft.com/office/drawing/2014/main" id="{A891900E-214F-45CF-A989-59EAB179D746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1849EED7-4B90-4BC2-A089-58E472166AAB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23AEFDC6-1981-478F-B0FC-A93E1DEB35ED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DF59620B-870D-439F-8E06-DF3A44CA6E14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6C82353-E57C-455A-9DD7-6257CC5631A5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2D5AA981-CCCA-4704-9B42-17E7476CF6E2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5C671EB-7C3C-4EF7-BACF-50F0DD5905EC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46916A11-F083-4A35-8532-1F5379B03617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47" name="圖片 46">
                  <a:extLst>
                    <a:ext uri="{FF2B5EF4-FFF2-40B4-BE49-F238E27FC236}">
                      <a16:creationId xmlns:a16="http://schemas.microsoft.com/office/drawing/2014/main" id="{1F3D4CD9-B35F-4D35-AAEB-43038BD97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52B45F9E-30D9-4F87-B49E-E82762E41286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1A7F519E-EF2E-45E6-873B-C1669C515BC0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>
                  <a:extLst>
                    <a:ext uri="{FF2B5EF4-FFF2-40B4-BE49-F238E27FC236}">
                      <a16:creationId xmlns:a16="http://schemas.microsoft.com/office/drawing/2014/main" id="{5519BD76-8D20-497F-ADBA-3ECF5120A04A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8ABF1D4-55A5-4692-95D6-D8F7A4319DDB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8F035E68-C7AB-4BB8-B1A9-0B076ABA38B2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20AF68B6-515C-48A8-BE1B-081A26DEA30D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62794C3-10D1-4BC0-9900-02487B22D4FD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6ACBDC33-85D8-4BCD-9C14-107E900F0D31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37" name="圖片 36">
                  <a:extLst>
                    <a:ext uri="{FF2B5EF4-FFF2-40B4-BE49-F238E27FC236}">
                      <a16:creationId xmlns:a16="http://schemas.microsoft.com/office/drawing/2014/main" id="{8AC8A52E-3D5C-440F-A7E2-9A7D98A44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BC3F24F3-D3F0-4FDD-BA6E-9CAC6B2E9ACB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B453CFA8-0CD6-4F03-8491-9D90F4304960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E968DB6B-A8B0-4AAA-8D60-8990D065BF80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FB781C4-1047-4BC6-B30E-175B93E11556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1D78C7E-30D1-467D-8407-FBAB3796EF08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01A8B610-010C-4B75-986C-F2B87A106925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83E1AE13-A2FF-4927-9FFB-CDD23C6AE32C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9C59D2AD-8178-48FC-96DE-5902515656E9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BBDD215-1549-4F9D-B93A-C79994642733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2A6A6B5A-B477-4304-8640-7231D4D0CC1A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F3CC9E6-52A0-49AE-AA48-608E7BED4C57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25" name="圖片 24">
                  <a:extLst>
                    <a:ext uri="{FF2B5EF4-FFF2-40B4-BE49-F238E27FC236}">
                      <a16:creationId xmlns:a16="http://schemas.microsoft.com/office/drawing/2014/main" id="{A3C65626-1A5C-4241-8521-A42C45FA9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876224C-BAC1-4A35-9E82-EA0B2BBF9426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7AABDA7C-B73C-47E8-9690-5AE4CC21B79D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橢圓 27">
                  <a:extLst>
                    <a:ext uri="{FF2B5EF4-FFF2-40B4-BE49-F238E27FC236}">
                      <a16:creationId xmlns:a16="http://schemas.microsoft.com/office/drawing/2014/main" id="{E459164F-7D0E-417D-9A8C-C8FB8A95D994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2A19CA5-FFAD-46F2-83F2-DE33A34CC87E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6BA6C6D-D204-442D-BCC3-751F4C89150E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FABC86E7-3A02-4905-8D83-4531035D5D35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5173CEAD-9F71-4578-A525-683898B72587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3" name="直線接點 32">
                  <a:extLst>
                    <a:ext uri="{FF2B5EF4-FFF2-40B4-BE49-F238E27FC236}">
                      <a16:creationId xmlns:a16="http://schemas.microsoft.com/office/drawing/2014/main" id="{89B92DD2-498A-4830-8A03-E918A228CEE0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09E47A54-6A90-4544-AB00-D2E97AACFAEC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89E4C-4B0D-4DD5-88B5-D0BEEE41287F}"/>
              </a:ext>
            </a:extLst>
          </p:cNvPr>
          <p:cNvGrpSpPr/>
          <p:nvPr/>
        </p:nvGrpSpPr>
        <p:grpSpPr>
          <a:xfrm>
            <a:off x="3120179" y="969793"/>
            <a:ext cx="1222369" cy="880615"/>
            <a:chOff x="2653207" y="2521625"/>
            <a:chExt cx="2116189" cy="1524538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FB823AC-5423-4201-AABE-DED11A87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07" y="2521625"/>
              <a:ext cx="2116189" cy="1524538"/>
            </a:xfrm>
            <a:prstGeom prst="rect">
              <a:avLst/>
            </a:prstGeom>
          </p:spPr>
        </p:pic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8B8BA43D-1988-46F2-8924-5266232F143C}"/>
                </a:ext>
              </a:extLst>
            </p:cNvPr>
            <p:cNvSpPr/>
            <p:nvPr/>
          </p:nvSpPr>
          <p:spPr>
            <a:xfrm>
              <a:off x="2887359" y="285923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76D129B-D9AF-4526-8527-18425B48D5D0}"/>
                </a:ext>
              </a:extLst>
            </p:cNvPr>
            <p:cNvSpPr/>
            <p:nvPr/>
          </p:nvSpPr>
          <p:spPr>
            <a:xfrm>
              <a:off x="3334514" y="285923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5B309404-C7F1-438C-B5BA-D32FA60EF870}"/>
                </a:ext>
              </a:extLst>
            </p:cNvPr>
            <p:cNvSpPr/>
            <p:nvPr/>
          </p:nvSpPr>
          <p:spPr>
            <a:xfrm>
              <a:off x="3781669" y="285923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BB91F64-0201-4645-AC49-E25A7F57CE14}"/>
                </a:ext>
              </a:extLst>
            </p:cNvPr>
            <p:cNvSpPr/>
            <p:nvPr/>
          </p:nvSpPr>
          <p:spPr>
            <a:xfrm>
              <a:off x="4228824" y="2859239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F875E06-FF6A-41CA-B035-284129179094}"/>
                </a:ext>
              </a:extLst>
            </p:cNvPr>
            <p:cNvSpPr/>
            <p:nvPr/>
          </p:nvSpPr>
          <p:spPr>
            <a:xfrm>
              <a:off x="2893074" y="3309512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72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2E624FC-664F-4819-913F-B207813E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Remote Repository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41DAF21-A352-4026-AED5-63DB7DA7C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遠端儲存庫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82B131-AE61-49FB-831D-D93D02B2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85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雲朵形 176">
            <a:extLst>
              <a:ext uri="{FF2B5EF4-FFF2-40B4-BE49-F238E27FC236}">
                <a16:creationId xmlns:a16="http://schemas.microsoft.com/office/drawing/2014/main" id="{EE490D4F-CF07-448D-91E1-311C2ED138A2}"/>
              </a:ext>
            </a:extLst>
          </p:cNvPr>
          <p:cNvSpPr/>
          <p:nvPr/>
        </p:nvSpPr>
        <p:spPr>
          <a:xfrm>
            <a:off x="6197662" y="1038730"/>
            <a:ext cx="5812930" cy="2752436"/>
          </a:xfrm>
          <a:prstGeom prst="cloud">
            <a:avLst/>
          </a:prstGeom>
          <a:solidFill>
            <a:srgbClr val="FFFFFF">
              <a:alpha val="6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935AA1-7A6B-4718-B6C7-661973FC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為何需要遠端儲存庫？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5FFF-2FDB-4FC8-8B3D-2C58AF2C1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防止資料意外流失</a:t>
            </a:r>
            <a:endParaRPr lang="en-US" altLang="zh-TW" sz="2800" dirty="0"/>
          </a:p>
          <a:p>
            <a:r>
              <a:rPr lang="zh-TW" altLang="en-US" sz="2800" dirty="0"/>
              <a:t>備份</a:t>
            </a:r>
            <a:endParaRPr lang="en-US" altLang="zh-TW" sz="2800" dirty="0"/>
          </a:p>
          <a:p>
            <a:r>
              <a:rPr lang="zh-TW" altLang="en-US" sz="2800" dirty="0"/>
              <a:t>協作</a:t>
            </a:r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9019B-F803-4141-8DB4-421AEBC8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15</a:t>
            </a:fld>
            <a:endParaRPr lang="zh-TW" altLang="en-US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5DD4CBD-BE80-4146-A0CE-2F81C70D5CCF}"/>
              </a:ext>
            </a:extLst>
          </p:cNvPr>
          <p:cNvGrpSpPr/>
          <p:nvPr/>
        </p:nvGrpSpPr>
        <p:grpSpPr>
          <a:xfrm>
            <a:off x="7097427" y="1878264"/>
            <a:ext cx="3833091" cy="672114"/>
            <a:chOff x="268509" y="2521625"/>
            <a:chExt cx="11775709" cy="2064814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7BD5422F-2BB2-41FD-A217-E86357F88B3E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BCEDE70-9D39-49D9-9FC1-DE1C88178320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1936153D-AA5B-43BD-A016-96750702E0D7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37BAC2CE-D454-4986-98F8-CD9FC02C5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3" name="橢圓 12">
                  <a:extLst>
                    <a:ext uri="{FF2B5EF4-FFF2-40B4-BE49-F238E27FC236}">
                      <a16:creationId xmlns:a16="http://schemas.microsoft.com/office/drawing/2014/main" id="{E2176570-FCA3-43C0-A416-A85806131C6C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B6CF22DF-479E-45B2-9161-39530D2423B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橢圓 14">
                  <a:extLst>
                    <a:ext uri="{FF2B5EF4-FFF2-40B4-BE49-F238E27FC236}">
                      <a16:creationId xmlns:a16="http://schemas.microsoft.com/office/drawing/2014/main" id="{3EF69255-147D-4A18-809C-9EB014743786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1E4F9932-7808-4189-A670-BD5CC9C2CBEE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D3CD14A-D03D-44A0-9564-D9CCB48C5F48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B54004D4-ED92-46EA-8F5D-C551C8CE773A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34A23A11-EA28-4BF4-ABAE-76D54C67D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41CDA275-B3C8-49F9-8EC5-C4BC951294FD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D83061CE-CFCA-4262-A56F-45FC42EFE895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A0211F11-F099-4C3B-BD49-1F8DCD1543CC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149C9A5-BCAB-4F71-929C-14C738A2A8A9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65C860DA-1313-496C-8F3D-00CF98A2B500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01A86678-8EBB-4065-A6FB-16A33445F0B8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FFA5B5C-C616-4B56-832E-A32AF6C5895E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1388AC96-E880-4E36-ABEB-D957405A183D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31" name="圖片 30">
                  <a:extLst>
                    <a:ext uri="{FF2B5EF4-FFF2-40B4-BE49-F238E27FC236}">
                      <a16:creationId xmlns:a16="http://schemas.microsoft.com/office/drawing/2014/main" id="{F481D016-51B4-472E-BB36-D56DCF568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33" name="橢圓 32">
                  <a:extLst>
                    <a:ext uri="{FF2B5EF4-FFF2-40B4-BE49-F238E27FC236}">
                      <a16:creationId xmlns:a16="http://schemas.microsoft.com/office/drawing/2014/main" id="{634E5FFB-8A9D-4EA0-930C-5093D287875B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338EC70E-37CD-459E-B79B-AB1EA1BCAB92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5" name="橢圓 34">
                  <a:extLst>
                    <a:ext uri="{FF2B5EF4-FFF2-40B4-BE49-F238E27FC236}">
                      <a16:creationId xmlns:a16="http://schemas.microsoft.com/office/drawing/2014/main" id="{DB20053D-77D1-41AF-9EB0-B4EB1E7040D7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710B20A1-468A-40A3-BBBA-80043FE1D87C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F9A1886-8954-4BDA-8F15-6DDC8003AA4E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EE917936-2303-4582-8B18-0305A0B7C323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2817475-A22D-4884-B9A6-F795984FBB05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A1E33166-788C-4006-B4EA-4CF861A734E7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42" name="圖片 41">
                  <a:extLst>
                    <a:ext uri="{FF2B5EF4-FFF2-40B4-BE49-F238E27FC236}">
                      <a16:creationId xmlns:a16="http://schemas.microsoft.com/office/drawing/2014/main" id="{C0CF71AB-3989-470A-A50A-45C47E2AAD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57D85606-22EB-4257-A2E7-8E23D635E369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7B4F83E5-E327-4313-ADB1-1F3EA16B022B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6" name="橢圓 45">
                  <a:extLst>
                    <a:ext uri="{FF2B5EF4-FFF2-40B4-BE49-F238E27FC236}">
                      <a16:creationId xmlns:a16="http://schemas.microsoft.com/office/drawing/2014/main" id="{083C53B0-4921-4361-8705-9FD8AC6AD0CB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C310D589-197A-4A7F-ABAD-9A708A0CA1C6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EF630BE7-ADA5-4D88-A3DC-1F4BA091372E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FB499E56-C4AA-4BA2-8450-B737FB79AEFB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>
                  <a:extLst>
                    <a:ext uri="{FF2B5EF4-FFF2-40B4-BE49-F238E27FC236}">
                      <a16:creationId xmlns:a16="http://schemas.microsoft.com/office/drawing/2014/main" id="{8E00003A-A2B1-4F88-8E09-E78DB69D3234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3D1A7EE0-9CB0-4DEF-9800-AE4637D4B885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76F2C464-C472-4071-B50F-F25AB06C1464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CF7A2B76-856F-49CD-8315-2B5D0FA27084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7E04CC9A-C167-471B-9994-E3B07A470D2E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4BCE95E3-03AB-4FF6-936D-DC6E09148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57" name="橢圓 56">
                  <a:extLst>
                    <a:ext uri="{FF2B5EF4-FFF2-40B4-BE49-F238E27FC236}">
                      <a16:creationId xmlns:a16="http://schemas.microsoft.com/office/drawing/2014/main" id="{26F11A55-2B3F-4F0F-AA89-CA1FAF3477CD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橢圓 57">
                  <a:extLst>
                    <a:ext uri="{FF2B5EF4-FFF2-40B4-BE49-F238E27FC236}">
                      <a16:creationId xmlns:a16="http://schemas.microsoft.com/office/drawing/2014/main" id="{B2607A17-7077-4C43-B630-DBCF98306B70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橢圓 58">
                  <a:extLst>
                    <a:ext uri="{FF2B5EF4-FFF2-40B4-BE49-F238E27FC236}">
                      <a16:creationId xmlns:a16="http://schemas.microsoft.com/office/drawing/2014/main" id="{AD7C614D-8BEA-4123-A5B4-574A8D8395EB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F0BD3911-B93E-437D-B52A-0006868F0248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EA549E5A-C9B4-45EA-881F-F30989EE1251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93AB3A3D-C46D-4EA5-B4F6-9C203D8541D6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9A550464-3C1E-4DE7-926F-8CE780E397FD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8A4A5378-D772-4A84-8C32-357CEE532D43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32BF277F-87BC-4A8B-A59C-2FD51867F59E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圖形 67" descr="電腦">
            <a:extLst>
              <a:ext uri="{FF2B5EF4-FFF2-40B4-BE49-F238E27FC236}">
                <a16:creationId xmlns:a16="http://schemas.microsoft.com/office/drawing/2014/main" id="{F7C8856E-AAD1-4B55-AA58-8BE6876BC7E0}"/>
              </a:ext>
            </a:extLst>
          </p:cNvPr>
          <p:cNvGrpSpPr/>
          <p:nvPr/>
        </p:nvGrpSpPr>
        <p:grpSpPr>
          <a:xfrm>
            <a:off x="5227884" y="4196567"/>
            <a:ext cx="2341418" cy="2341418"/>
            <a:chOff x="6012162" y="3783572"/>
            <a:chExt cx="2341418" cy="2341418"/>
          </a:xfrm>
        </p:grpSpPr>
        <p:sp>
          <p:nvSpPr>
            <p:cNvPr id="70" name="手繪多邊形: 圖案 69">
              <a:extLst>
                <a:ext uri="{FF2B5EF4-FFF2-40B4-BE49-F238E27FC236}">
                  <a16:creationId xmlns:a16="http://schemas.microsoft.com/office/drawing/2014/main" id="{224B03FE-1BF0-414D-9D04-69EED6460993}"/>
                </a:ext>
              </a:extLst>
            </p:cNvPr>
            <p:cNvSpPr/>
            <p:nvPr/>
          </p:nvSpPr>
          <p:spPr>
            <a:xfrm>
              <a:off x="6014258" y="4224684"/>
              <a:ext cx="1536556" cy="1438996"/>
            </a:xfrm>
            <a:custGeom>
              <a:avLst/>
              <a:gdLst>
                <a:gd name="connsiteX0" fmla="*/ 1363731 w 1536555"/>
                <a:gd name="connsiteY0" fmla="*/ 973495 h 1438996"/>
                <a:gd name="connsiteX1" fmla="*/ 193022 w 1536555"/>
                <a:gd name="connsiteY1" fmla="*/ 973495 h 1438996"/>
                <a:gd name="connsiteX2" fmla="*/ 193022 w 1536555"/>
                <a:gd name="connsiteY2" fmla="*/ 193022 h 1438996"/>
                <a:gd name="connsiteX3" fmla="*/ 1363731 w 1536555"/>
                <a:gd name="connsiteY3" fmla="*/ 193022 h 1438996"/>
                <a:gd name="connsiteX4" fmla="*/ 1363731 w 1536555"/>
                <a:gd name="connsiteY4" fmla="*/ 973495 h 1438996"/>
                <a:gd name="connsiteX5" fmla="*/ 1412511 w 1536555"/>
                <a:gd name="connsiteY5" fmla="*/ 46684 h 1438996"/>
                <a:gd name="connsiteX6" fmla="*/ 144243 w 1536555"/>
                <a:gd name="connsiteY6" fmla="*/ 46684 h 1438996"/>
                <a:gd name="connsiteX7" fmla="*/ 46684 w 1536555"/>
                <a:gd name="connsiteY7" fmla="*/ 144243 h 1438996"/>
                <a:gd name="connsiteX8" fmla="*/ 46684 w 1536555"/>
                <a:gd name="connsiteY8" fmla="*/ 1022274 h 1438996"/>
                <a:gd name="connsiteX9" fmla="*/ 144243 w 1536555"/>
                <a:gd name="connsiteY9" fmla="*/ 1119834 h 1438996"/>
                <a:gd name="connsiteX10" fmla="*/ 632038 w 1536555"/>
                <a:gd name="connsiteY10" fmla="*/ 1119834 h 1438996"/>
                <a:gd name="connsiteX11" fmla="*/ 632038 w 1536555"/>
                <a:gd name="connsiteY11" fmla="*/ 1266172 h 1438996"/>
                <a:gd name="connsiteX12" fmla="*/ 412530 w 1536555"/>
                <a:gd name="connsiteY12" fmla="*/ 1266172 h 1438996"/>
                <a:gd name="connsiteX13" fmla="*/ 412530 w 1536555"/>
                <a:gd name="connsiteY13" fmla="*/ 1412511 h 1438996"/>
                <a:gd name="connsiteX14" fmla="*/ 1144223 w 1536555"/>
                <a:gd name="connsiteY14" fmla="*/ 1412511 h 1438996"/>
                <a:gd name="connsiteX15" fmla="*/ 1144223 w 1536555"/>
                <a:gd name="connsiteY15" fmla="*/ 1266172 h 1438996"/>
                <a:gd name="connsiteX16" fmla="*/ 924715 w 1536555"/>
                <a:gd name="connsiteY16" fmla="*/ 1266172 h 1438996"/>
                <a:gd name="connsiteX17" fmla="*/ 924715 w 1536555"/>
                <a:gd name="connsiteY17" fmla="*/ 1119834 h 1438996"/>
                <a:gd name="connsiteX18" fmla="*/ 1412511 w 1536555"/>
                <a:gd name="connsiteY18" fmla="*/ 1119834 h 1438996"/>
                <a:gd name="connsiteX19" fmla="*/ 1510070 w 1536555"/>
                <a:gd name="connsiteY19" fmla="*/ 1022274 h 1438996"/>
                <a:gd name="connsiteX20" fmla="*/ 1510070 w 1536555"/>
                <a:gd name="connsiteY20" fmla="*/ 144243 h 1438996"/>
                <a:gd name="connsiteX21" fmla="*/ 1412511 w 1536555"/>
                <a:gd name="connsiteY21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6555" h="1438996">
                  <a:moveTo>
                    <a:pt x="1363731" y="973495"/>
                  </a:moveTo>
                  <a:lnTo>
                    <a:pt x="193022" y="973495"/>
                  </a:lnTo>
                  <a:lnTo>
                    <a:pt x="193022" y="193022"/>
                  </a:lnTo>
                  <a:lnTo>
                    <a:pt x="1363731" y="193022"/>
                  </a:lnTo>
                  <a:lnTo>
                    <a:pt x="1363731" y="973495"/>
                  </a:lnTo>
                  <a:close/>
                  <a:moveTo>
                    <a:pt x="1412511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022274"/>
                  </a:lnTo>
                  <a:cubicBezTo>
                    <a:pt x="46684" y="1075932"/>
                    <a:pt x="90585" y="1119834"/>
                    <a:pt x="144243" y="1119834"/>
                  </a:cubicBezTo>
                  <a:lnTo>
                    <a:pt x="632038" y="1119834"/>
                  </a:lnTo>
                  <a:lnTo>
                    <a:pt x="632038" y="1266172"/>
                  </a:lnTo>
                  <a:lnTo>
                    <a:pt x="412530" y="1266172"/>
                  </a:lnTo>
                  <a:lnTo>
                    <a:pt x="412530" y="1412511"/>
                  </a:lnTo>
                  <a:lnTo>
                    <a:pt x="1144223" y="1412511"/>
                  </a:lnTo>
                  <a:lnTo>
                    <a:pt x="1144223" y="1266172"/>
                  </a:lnTo>
                  <a:lnTo>
                    <a:pt x="924715" y="1266172"/>
                  </a:lnTo>
                  <a:lnTo>
                    <a:pt x="924715" y="1119834"/>
                  </a:lnTo>
                  <a:lnTo>
                    <a:pt x="1412511" y="1119834"/>
                  </a:lnTo>
                  <a:cubicBezTo>
                    <a:pt x="1466168" y="1119834"/>
                    <a:pt x="1510070" y="1075932"/>
                    <a:pt x="1510070" y="1022274"/>
                  </a:cubicBezTo>
                  <a:lnTo>
                    <a:pt x="1510070" y="144243"/>
                  </a:lnTo>
                  <a:cubicBezTo>
                    <a:pt x="1510070" y="90585"/>
                    <a:pt x="1466168" y="46684"/>
                    <a:pt x="1412511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ECB95F7C-68F6-438A-8D8F-09B7A8682D57}"/>
                </a:ext>
              </a:extLst>
            </p:cNvPr>
            <p:cNvSpPr/>
            <p:nvPr/>
          </p:nvSpPr>
          <p:spPr>
            <a:xfrm>
              <a:off x="7575203" y="4224684"/>
              <a:ext cx="756083" cy="1438996"/>
            </a:xfrm>
            <a:custGeom>
              <a:avLst/>
              <a:gdLst>
                <a:gd name="connsiteX0" fmla="*/ 632038 w 756082"/>
                <a:gd name="connsiteY0" fmla="*/ 290581 h 1438996"/>
                <a:gd name="connsiteX1" fmla="*/ 144243 w 756082"/>
                <a:gd name="connsiteY1" fmla="*/ 290581 h 1438996"/>
                <a:gd name="connsiteX2" fmla="*/ 144243 w 756082"/>
                <a:gd name="connsiteY2" fmla="*/ 144243 h 1438996"/>
                <a:gd name="connsiteX3" fmla="*/ 632038 w 756082"/>
                <a:gd name="connsiteY3" fmla="*/ 144243 h 1438996"/>
                <a:gd name="connsiteX4" fmla="*/ 632038 w 756082"/>
                <a:gd name="connsiteY4" fmla="*/ 290581 h 1438996"/>
                <a:gd name="connsiteX5" fmla="*/ 632038 w 756082"/>
                <a:gd name="connsiteY5" fmla="*/ 534479 h 1438996"/>
                <a:gd name="connsiteX6" fmla="*/ 144243 w 756082"/>
                <a:gd name="connsiteY6" fmla="*/ 534479 h 1438996"/>
                <a:gd name="connsiteX7" fmla="*/ 144243 w 756082"/>
                <a:gd name="connsiteY7" fmla="*/ 388140 h 1438996"/>
                <a:gd name="connsiteX8" fmla="*/ 632038 w 756082"/>
                <a:gd name="connsiteY8" fmla="*/ 388140 h 1438996"/>
                <a:gd name="connsiteX9" fmla="*/ 632038 w 756082"/>
                <a:gd name="connsiteY9" fmla="*/ 534479 h 1438996"/>
                <a:gd name="connsiteX10" fmla="*/ 388140 w 756082"/>
                <a:gd name="connsiteY10" fmla="*/ 1266172 h 1438996"/>
                <a:gd name="connsiteX11" fmla="*/ 314971 w 756082"/>
                <a:gd name="connsiteY11" fmla="*/ 1193003 h 1438996"/>
                <a:gd name="connsiteX12" fmla="*/ 388140 w 756082"/>
                <a:gd name="connsiteY12" fmla="*/ 1119834 h 1438996"/>
                <a:gd name="connsiteX13" fmla="*/ 461310 w 756082"/>
                <a:gd name="connsiteY13" fmla="*/ 1193003 h 1438996"/>
                <a:gd name="connsiteX14" fmla="*/ 388140 w 756082"/>
                <a:gd name="connsiteY14" fmla="*/ 1266172 h 1438996"/>
                <a:gd name="connsiteX15" fmla="*/ 632038 w 756082"/>
                <a:gd name="connsiteY15" fmla="*/ 46684 h 1438996"/>
                <a:gd name="connsiteX16" fmla="*/ 144243 w 756082"/>
                <a:gd name="connsiteY16" fmla="*/ 46684 h 1438996"/>
                <a:gd name="connsiteX17" fmla="*/ 46684 w 756082"/>
                <a:gd name="connsiteY17" fmla="*/ 144243 h 1438996"/>
                <a:gd name="connsiteX18" fmla="*/ 46684 w 756082"/>
                <a:gd name="connsiteY18" fmla="*/ 1314952 h 1438996"/>
                <a:gd name="connsiteX19" fmla="*/ 144243 w 756082"/>
                <a:gd name="connsiteY19" fmla="*/ 1412511 h 1438996"/>
                <a:gd name="connsiteX20" fmla="*/ 632038 w 756082"/>
                <a:gd name="connsiteY20" fmla="*/ 1412511 h 1438996"/>
                <a:gd name="connsiteX21" fmla="*/ 729597 w 756082"/>
                <a:gd name="connsiteY21" fmla="*/ 1314952 h 1438996"/>
                <a:gd name="connsiteX22" fmla="*/ 729597 w 756082"/>
                <a:gd name="connsiteY22" fmla="*/ 144243 h 1438996"/>
                <a:gd name="connsiteX23" fmla="*/ 632038 w 756082"/>
                <a:gd name="connsiteY23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6082" h="1438996">
                  <a:moveTo>
                    <a:pt x="632038" y="290581"/>
                  </a:moveTo>
                  <a:lnTo>
                    <a:pt x="144243" y="290581"/>
                  </a:lnTo>
                  <a:lnTo>
                    <a:pt x="144243" y="144243"/>
                  </a:lnTo>
                  <a:lnTo>
                    <a:pt x="632038" y="144243"/>
                  </a:lnTo>
                  <a:lnTo>
                    <a:pt x="632038" y="290581"/>
                  </a:lnTo>
                  <a:close/>
                  <a:moveTo>
                    <a:pt x="632038" y="534479"/>
                  </a:moveTo>
                  <a:lnTo>
                    <a:pt x="144243" y="534479"/>
                  </a:lnTo>
                  <a:lnTo>
                    <a:pt x="144243" y="388140"/>
                  </a:lnTo>
                  <a:lnTo>
                    <a:pt x="632038" y="388140"/>
                  </a:lnTo>
                  <a:lnTo>
                    <a:pt x="632038" y="534479"/>
                  </a:lnTo>
                  <a:close/>
                  <a:moveTo>
                    <a:pt x="388140" y="1266172"/>
                  </a:moveTo>
                  <a:cubicBezTo>
                    <a:pt x="346678" y="1266172"/>
                    <a:pt x="314971" y="1234465"/>
                    <a:pt x="314971" y="1193003"/>
                  </a:cubicBezTo>
                  <a:cubicBezTo>
                    <a:pt x="314971" y="1151540"/>
                    <a:pt x="346678" y="1119834"/>
                    <a:pt x="388140" y="1119834"/>
                  </a:cubicBezTo>
                  <a:cubicBezTo>
                    <a:pt x="429603" y="1119834"/>
                    <a:pt x="461310" y="1151540"/>
                    <a:pt x="461310" y="1193003"/>
                  </a:cubicBezTo>
                  <a:cubicBezTo>
                    <a:pt x="461310" y="1234465"/>
                    <a:pt x="429603" y="1266172"/>
                    <a:pt x="388140" y="1266172"/>
                  </a:cubicBezTo>
                  <a:close/>
                  <a:moveTo>
                    <a:pt x="632038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314952"/>
                  </a:lnTo>
                  <a:cubicBezTo>
                    <a:pt x="46684" y="1368609"/>
                    <a:pt x="90585" y="1412511"/>
                    <a:pt x="144243" y="1412511"/>
                  </a:cubicBezTo>
                  <a:lnTo>
                    <a:pt x="632038" y="1412511"/>
                  </a:lnTo>
                  <a:cubicBezTo>
                    <a:pt x="685695" y="1412511"/>
                    <a:pt x="729597" y="1368609"/>
                    <a:pt x="729597" y="1314952"/>
                  </a:cubicBezTo>
                  <a:lnTo>
                    <a:pt x="729597" y="144243"/>
                  </a:lnTo>
                  <a:cubicBezTo>
                    <a:pt x="729597" y="90585"/>
                    <a:pt x="685695" y="46684"/>
                    <a:pt x="632038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B1C1B2C-A0CA-4A11-8986-79FD16A05FB8}"/>
              </a:ext>
            </a:extLst>
          </p:cNvPr>
          <p:cNvGrpSpPr/>
          <p:nvPr/>
        </p:nvGrpSpPr>
        <p:grpSpPr>
          <a:xfrm>
            <a:off x="5536493" y="5032449"/>
            <a:ext cx="1851936" cy="324728"/>
            <a:chOff x="268509" y="2521625"/>
            <a:chExt cx="11775709" cy="2064814"/>
          </a:xfrm>
        </p:grpSpPr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5D45173E-6353-4D0A-95ED-6BFDDF764C3E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BFEF4AA0-0352-4840-B9BC-B89C45E68D78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17" name="群組 116">
                <a:extLst>
                  <a:ext uri="{FF2B5EF4-FFF2-40B4-BE49-F238E27FC236}">
                    <a16:creationId xmlns:a16="http://schemas.microsoft.com/office/drawing/2014/main" id="{51356FCC-15C3-4FF4-9FCE-32606CB8FBC8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9" name="圖片 118">
                  <a:extLst>
                    <a:ext uri="{FF2B5EF4-FFF2-40B4-BE49-F238E27FC236}">
                      <a16:creationId xmlns:a16="http://schemas.microsoft.com/office/drawing/2014/main" id="{278A7ABE-1DD0-402A-9CF6-7772C46A7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20" name="橢圓 119">
                  <a:extLst>
                    <a:ext uri="{FF2B5EF4-FFF2-40B4-BE49-F238E27FC236}">
                      <a16:creationId xmlns:a16="http://schemas.microsoft.com/office/drawing/2014/main" id="{A95CB0F5-35F5-4D99-9646-29C0C3DD8B9F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橢圓 120">
                  <a:extLst>
                    <a:ext uri="{FF2B5EF4-FFF2-40B4-BE49-F238E27FC236}">
                      <a16:creationId xmlns:a16="http://schemas.microsoft.com/office/drawing/2014/main" id="{A50FC69C-6DD0-48DD-BA9C-0466675F87FF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橢圓 121">
                  <a:extLst>
                    <a:ext uri="{FF2B5EF4-FFF2-40B4-BE49-F238E27FC236}">
                      <a16:creationId xmlns:a16="http://schemas.microsoft.com/office/drawing/2014/main" id="{99A24971-1CF6-4DA5-AEC7-F7219C57CD99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1E31080A-7BC2-49D8-A171-6513EF6416FA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904BFA73-210E-4450-A3F4-98FA9632C100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09" name="群組 108">
                <a:extLst>
                  <a:ext uri="{FF2B5EF4-FFF2-40B4-BE49-F238E27FC236}">
                    <a16:creationId xmlns:a16="http://schemas.microsoft.com/office/drawing/2014/main" id="{F4F52197-5B83-4FA7-9611-5FB71D7468D5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1" name="圖片 110">
                  <a:extLst>
                    <a:ext uri="{FF2B5EF4-FFF2-40B4-BE49-F238E27FC236}">
                      <a16:creationId xmlns:a16="http://schemas.microsoft.com/office/drawing/2014/main" id="{4C46273F-4FE2-4F8B-9348-B43C30E8EA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BDED4A98-1A4B-4CD6-BE0C-CD13728030E4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BE6491DB-8BCC-48E8-A71F-82079092E05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橢圓 113">
                  <a:extLst>
                    <a:ext uri="{FF2B5EF4-FFF2-40B4-BE49-F238E27FC236}">
                      <a16:creationId xmlns:a16="http://schemas.microsoft.com/office/drawing/2014/main" id="{CAC1B43F-C67E-4986-A774-6929A55C2EAF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90FFE647-BFC6-4166-808A-E6B6160353DE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74DE6698-EC8C-45B6-A065-D98130EEAF52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23D4A130-7209-4F92-B215-671899893A0A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CC85122-962A-43D3-9C65-47A5EC6A3EC1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01" name="群組 100">
                <a:extLst>
                  <a:ext uri="{FF2B5EF4-FFF2-40B4-BE49-F238E27FC236}">
                    <a16:creationId xmlns:a16="http://schemas.microsoft.com/office/drawing/2014/main" id="{77965D75-F65E-49B4-A8C3-C9DB40AA0CB3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03" name="圖片 102">
                  <a:extLst>
                    <a:ext uri="{FF2B5EF4-FFF2-40B4-BE49-F238E27FC236}">
                      <a16:creationId xmlns:a16="http://schemas.microsoft.com/office/drawing/2014/main" id="{F0B897C3-2C54-4393-9EB6-F539127AF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892805CC-1ED9-47CD-81FE-7B24EC6669BF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9B4CAFB1-3559-43AF-95C3-50F0C875D4B6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956A73DC-0576-4FBC-957C-5BF1C2445D7A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BA45A308-329D-469B-9254-671C31DB6C53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347EA131-9EE2-482E-84CE-84D34BB715CF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1F952FAE-DD01-4BD2-AF47-85E89678C590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E03E6BED-D806-4A2B-B118-5A203EA18668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5FC2DFB2-A6E1-498C-BC61-369E5905CAD9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93" name="圖片 92">
                  <a:extLst>
                    <a:ext uri="{FF2B5EF4-FFF2-40B4-BE49-F238E27FC236}">
                      <a16:creationId xmlns:a16="http://schemas.microsoft.com/office/drawing/2014/main" id="{A02A695C-19BC-49DE-B448-2062CA616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94" name="橢圓 93">
                  <a:extLst>
                    <a:ext uri="{FF2B5EF4-FFF2-40B4-BE49-F238E27FC236}">
                      <a16:creationId xmlns:a16="http://schemas.microsoft.com/office/drawing/2014/main" id="{9A95D70F-9950-4621-B76F-A31637314C39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5" name="橢圓 94">
                  <a:extLst>
                    <a:ext uri="{FF2B5EF4-FFF2-40B4-BE49-F238E27FC236}">
                      <a16:creationId xmlns:a16="http://schemas.microsoft.com/office/drawing/2014/main" id="{A579E238-855E-4429-8CD8-611DE9DBD6C9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橢圓 95">
                  <a:extLst>
                    <a:ext uri="{FF2B5EF4-FFF2-40B4-BE49-F238E27FC236}">
                      <a16:creationId xmlns:a16="http://schemas.microsoft.com/office/drawing/2014/main" id="{A4F6C9DB-2AD1-420C-A863-FED2EA029CBD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C660A25D-9416-4CAA-BA14-D33D6BFD0958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1BF3F3B0-E209-4DAE-9A2B-C7A8B18BBCC9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7035A5E5-30FD-4DA9-B340-755A66FB42D8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橢圓 99">
                  <a:extLst>
                    <a:ext uri="{FF2B5EF4-FFF2-40B4-BE49-F238E27FC236}">
                      <a16:creationId xmlns:a16="http://schemas.microsoft.com/office/drawing/2014/main" id="{6455A37F-189B-48F8-BAAD-59FD50388A15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9534BAD0-6606-4C82-A036-11C1F586804C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0D014911-1241-4DE7-A73E-84B513609AA9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69669795-2E4E-4990-B567-848B5BB2E702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57A3E229-27ED-41B3-B930-946B0B21C3EC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81" name="圖片 80">
                  <a:extLst>
                    <a:ext uri="{FF2B5EF4-FFF2-40B4-BE49-F238E27FC236}">
                      <a16:creationId xmlns:a16="http://schemas.microsoft.com/office/drawing/2014/main" id="{3AD74938-92E1-499C-8C0F-D82E8E4FD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2924C71B-5CD2-44A8-AEB9-1066D5FE646E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3" name="橢圓 82">
                  <a:extLst>
                    <a:ext uri="{FF2B5EF4-FFF2-40B4-BE49-F238E27FC236}">
                      <a16:creationId xmlns:a16="http://schemas.microsoft.com/office/drawing/2014/main" id="{49A79D00-23CD-4DA9-8F37-EE9FEA4B8CFE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C39DC65F-BE16-4937-8179-59CBB16C1780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5D64CE9-FD59-4122-8598-653885A1D721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2E409752-4FB2-408D-B8F6-47AC19A2B818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7" name="橢圓 86">
                  <a:extLst>
                    <a:ext uri="{FF2B5EF4-FFF2-40B4-BE49-F238E27FC236}">
                      <a16:creationId xmlns:a16="http://schemas.microsoft.com/office/drawing/2014/main" id="{981CD958-9802-489A-BBE2-B242ADB66817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>
                  <a:extLst>
                    <a:ext uri="{FF2B5EF4-FFF2-40B4-BE49-F238E27FC236}">
                      <a16:creationId xmlns:a16="http://schemas.microsoft.com/office/drawing/2014/main" id="{13D448E9-0140-4A8C-AC73-FAFD6EA144A0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89" name="直線接點 88">
                  <a:extLst>
                    <a:ext uri="{FF2B5EF4-FFF2-40B4-BE49-F238E27FC236}">
                      <a16:creationId xmlns:a16="http://schemas.microsoft.com/office/drawing/2014/main" id="{A9699DA0-3ED3-438B-9611-9335896EA247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>
                  <a:extLst>
                    <a:ext uri="{FF2B5EF4-FFF2-40B4-BE49-F238E27FC236}">
                      <a16:creationId xmlns:a16="http://schemas.microsoft.com/office/drawing/2014/main" id="{954A6EE8-B0E1-474F-8FDF-7C27657D34BE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3" name="圖形 67" descr="電腦">
            <a:extLst>
              <a:ext uri="{FF2B5EF4-FFF2-40B4-BE49-F238E27FC236}">
                <a16:creationId xmlns:a16="http://schemas.microsoft.com/office/drawing/2014/main" id="{E1264014-3288-4FC4-9F04-63FC142034D2}"/>
              </a:ext>
            </a:extLst>
          </p:cNvPr>
          <p:cNvGrpSpPr/>
          <p:nvPr/>
        </p:nvGrpSpPr>
        <p:grpSpPr>
          <a:xfrm>
            <a:off x="8420483" y="4184198"/>
            <a:ext cx="2341418" cy="2341418"/>
            <a:chOff x="6012162" y="3783572"/>
            <a:chExt cx="2341418" cy="2341418"/>
          </a:xfrm>
        </p:grpSpPr>
        <p:sp>
          <p:nvSpPr>
            <p:cNvPr id="124" name="手繪多邊形: 圖案 123">
              <a:extLst>
                <a:ext uri="{FF2B5EF4-FFF2-40B4-BE49-F238E27FC236}">
                  <a16:creationId xmlns:a16="http://schemas.microsoft.com/office/drawing/2014/main" id="{4BC606A8-6218-444A-9E46-C7088ABE9B9D}"/>
                </a:ext>
              </a:extLst>
            </p:cNvPr>
            <p:cNvSpPr/>
            <p:nvPr/>
          </p:nvSpPr>
          <p:spPr>
            <a:xfrm>
              <a:off x="6014258" y="4224684"/>
              <a:ext cx="1536556" cy="1438996"/>
            </a:xfrm>
            <a:custGeom>
              <a:avLst/>
              <a:gdLst>
                <a:gd name="connsiteX0" fmla="*/ 1363731 w 1536555"/>
                <a:gd name="connsiteY0" fmla="*/ 973495 h 1438996"/>
                <a:gd name="connsiteX1" fmla="*/ 193022 w 1536555"/>
                <a:gd name="connsiteY1" fmla="*/ 973495 h 1438996"/>
                <a:gd name="connsiteX2" fmla="*/ 193022 w 1536555"/>
                <a:gd name="connsiteY2" fmla="*/ 193022 h 1438996"/>
                <a:gd name="connsiteX3" fmla="*/ 1363731 w 1536555"/>
                <a:gd name="connsiteY3" fmla="*/ 193022 h 1438996"/>
                <a:gd name="connsiteX4" fmla="*/ 1363731 w 1536555"/>
                <a:gd name="connsiteY4" fmla="*/ 973495 h 1438996"/>
                <a:gd name="connsiteX5" fmla="*/ 1412511 w 1536555"/>
                <a:gd name="connsiteY5" fmla="*/ 46684 h 1438996"/>
                <a:gd name="connsiteX6" fmla="*/ 144243 w 1536555"/>
                <a:gd name="connsiteY6" fmla="*/ 46684 h 1438996"/>
                <a:gd name="connsiteX7" fmla="*/ 46684 w 1536555"/>
                <a:gd name="connsiteY7" fmla="*/ 144243 h 1438996"/>
                <a:gd name="connsiteX8" fmla="*/ 46684 w 1536555"/>
                <a:gd name="connsiteY8" fmla="*/ 1022274 h 1438996"/>
                <a:gd name="connsiteX9" fmla="*/ 144243 w 1536555"/>
                <a:gd name="connsiteY9" fmla="*/ 1119834 h 1438996"/>
                <a:gd name="connsiteX10" fmla="*/ 632038 w 1536555"/>
                <a:gd name="connsiteY10" fmla="*/ 1119834 h 1438996"/>
                <a:gd name="connsiteX11" fmla="*/ 632038 w 1536555"/>
                <a:gd name="connsiteY11" fmla="*/ 1266172 h 1438996"/>
                <a:gd name="connsiteX12" fmla="*/ 412530 w 1536555"/>
                <a:gd name="connsiteY12" fmla="*/ 1266172 h 1438996"/>
                <a:gd name="connsiteX13" fmla="*/ 412530 w 1536555"/>
                <a:gd name="connsiteY13" fmla="*/ 1412511 h 1438996"/>
                <a:gd name="connsiteX14" fmla="*/ 1144223 w 1536555"/>
                <a:gd name="connsiteY14" fmla="*/ 1412511 h 1438996"/>
                <a:gd name="connsiteX15" fmla="*/ 1144223 w 1536555"/>
                <a:gd name="connsiteY15" fmla="*/ 1266172 h 1438996"/>
                <a:gd name="connsiteX16" fmla="*/ 924715 w 1536555"/>
                <a:gd name="connsiteY16" fmla="*/ 1266172 h 1438996"/>
                <a:gd name="connsiteX17" fmla="*/ 924715 w 1536555"/>
                <a:gd name="connsiteY17" fmla="*/ 1119834 h 1438996"/>
                <a:gd name="connsiteX18" fmla="*/ 1412511 w 1536555"/>
                <a:gd name="connsiteY18" fmla="*/ 1119834 h 1438996"/>
                <a:gd name="connsiteX19" fmla="*/ 1510070 w 1536555"/>
                <a:gd name="connsiteY19" fmla="*/ 1022274 h 1438996"/>
                <a:gd name="connsiteX20" fmla="*/ 1510070 w 1536555"/>
                <a:gd name="connsiteY20" fmla="*/ 144243 h 1438996"/>
                <a:gd name="connsiteX21" fmla="*/ 1412511 w 1536555"/>
                <a:gd name="connsiteY21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6555" h="1438996">
                  <a:moveTo>
                    <a:pt x="1363731" y="973495"/>
                  </a:moveTo>
                  <a:lnTo>
                    <a:pt x="193022" y="973495"/>
                  </a:lnTo>
                  <a:lnTo>
                    <a:pt x="193022" y="193022"/>
                  </a:lnTo>
                  <a:lnTo>
                    <a:pt x="1363731" y="193022"/>
                  </a:lnTo>
                  <a:lnTo>
                    <a:pt x="1363731" y="973495"/>
                  </a:lnTo>
                  <a:close/>
                  <a:moveTo>
                    <a:pt x="1412511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022274"/>
                  </a:lnTo>
                  <a:cubicBezTo>
                    <a:pt x="46684" y="1075932"/>
                    <a:pt x="90585" y="1119834"/>
                    <a:pt x="144243" y="1119834"/>
                  </a:cubicBezTo>
                  <a:lnTo>
                    <a:pt x="632038" y="1119834"/>
                  </a:lnTo>
                  <a:lnTo>
                    <a:pt x="632038" y="1266172"/>
                  </a:lnTo>
                  <a:lnTo>
                    <a:pt x="412530" y="1266172"/>
                  </a:lnTo>
                  <a:lnTo>
                    <a:pt x="412530" y="1412511"/>
                  </a:lnTo>
                  <a:lnTo>
                    <a:pt x="1144223" y="1412511"/>
                  </a:lnTo>
                  <a:lnTo>
                    <a:pt x="1144223" y="1266172"/>
                  </a:lnTo>
                  <a:lnTo>
                    <a:pt x="924715" y="1266172"/>
                  </a:lnTo>
                  <a:lnTo>
                    <a:pt x="924715" y="1119834"/>
                  </a:lnTo>
                  <a:lnTo>
                    <a:pt x="1412511" y="1119834"/>
                  </a:lnTo>
                  <a:cubicBezTo>
                    <a:pt x="1466168" y="1119834"/>
                    <a:pt x="1510070" y="1075932"/>
                    <a:pt x="1510070" y="1022274"/>
                  </a:cubicBezTo>
                  <a:lnTo>
                    <a:pt x="1510070" y="144243"/>
                  </a:lnTo>
                  <a:cubicBezTo>
                    <a:pt x="1510070" y="90585"/>
                    <a:pt x="1466168" y="46684"/>
                    <a:pt x="1412511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5" name="手繪多邊形: 圖案 124">
              <a:extLst>
                <a:ext uri="{FF2B5EF4-FFF2-40B4-BE49-F238E27FC236}">
                  <a16:creationId xmlns:a16="http://schemas.microsoft.com/office/drawing/2014/main" id="{D7CEC6F4-F958-4BA5-8A92-FE915D962465}"/>
                </a:ext>
              </a:extLst>
            </p:cNvPr>
            <p:cNvSpPr/>
            <p:nvPr/>
          </p:nvSpPr>
          <p:spPr>
            <a:xfrm>
              <a:off x="7575203" y="4224684"/>
              <a:ext cx="756083" cy="1438996"/>
            </a:xfrm>
            <a:custGeom>
              <a:avLst/>
              <a:gdLst>
                <a:gd name="connsiteX0" fmla="*/ 632038 w 756082"/>
                <a:gd name="connsiteY0" fmla="*/ 290581 h 1438996"/>
                <a:gd name="connsiteX1" fmla="*/ 144243 w 756082"/>
                <a:gd name="connsiteY1" fmla="*/ 290581 h 1438996"/>
                <a:gd name="connsiteX2" fmla="*/ 144243 w 756082"/>
                <a:gd name="connsiteY2" fmla="*/ 144243 h 1438996"/>
                <a:gd name="connsiteX3" fmla="*/ 632038 w 756082"/>
                <a:gd name="connsiteY3" fmla="*/ 144243 h 1438996"/>
                <a:gd name="connsiteX4" fmla="*/ 632038 w 756082"/>
                <a:gd name="connsiteY4" fmla="*/ 290581 h 1438996"/>
                <a:gd name="connsiteX5" fmla="*/ 632038 w 756082"/>
                <a:gd name="connsiteY5" fmla="*/ 534479 h 1438996"/>
                <a:gd name="connsiteX6" fmla="*/ 144243 w 756082"/>
                <a:gd name="connsiteY6" fmla="*/ 534479 h 1438996"/>
                <a:gd name="connsiteX7" fmla="*/ 144243 w 756082"/>
                <a:gd name="connsiteY7" fmla="*/ 388140 h 1438996"/>
                <a:gd name="connsiteX8" fmla="*/ 632038 w 756082"/>
                <a:gd name="connsiteY8" fmla="*/ 388140 h 1438996"/>
                <a:gd name="connsiteX9" fmla="*/ 632038 w 756082"/>
                <a:gd name="connsiteY9" fmla="*/ 534479 h 1438996"/>
                <a:gd name="connsiteX10" fmla="*/ 388140 w 756082"/>
                <a:gd name="connsiteY10" fmla="*/ 1266172 h 1438996"/>
                <a:gd name="connsiteX11" fmla="*/ 314971 w 756082"/>
                <a:gd name="connsiteY11" fmla="*/ 1193003 h 1438996"/>
                <a:gd name="connsiteX12" fmla="*/ 388140 w 756082"/>
                <a:gd name="connsiteY12" fmla="*/ 1119834 h 1438996"/>
                <a:gd name="connsiteX13" fmla="*/ 461310 w 756082"/>
                <a:gd name="connsiteY13" fmla="*/ 1193003 h 1438996"/>
                <a:gd name="connsiteX14" fmla="*/ 388140 w 756082"/>
                <a:gd name="connsiteY14" fmla="*/ 1266172 h 1438996"/>
                <a:gd name="connsiteX15" fmla="*/ 632038 w 756082"/>
                <a:gd name="connsiteY15" fmla="*/ 46684 h 1438996"/>
                <a:gd name="connsiteX16" fmla="*/ 144243 w 756082"/>
                <a:gd name="connsiteY16" fmla="*/ 46684 h 1438996"/>
                <a:gd name="connsiteX17" fmla="*/ 46684 w 756082"/>
                <a:gd name="connsiteY17" fmla="*/ 144243 h 1438996"/>
                <a:gd name="connsiteX18" fmla="*/ 46684 w 756082"/>
                <a:gd name="connsiteY18" fmla="*/ 1314952 h 1438996"/>
                <a:gd name="connsiteX19" fmla="*/ 144243 w 756082"/>
                <a:gd name="connsiteY19" fmla="*/ 1412511 h 1438996"/>
                <a:gd name="connsiteX20" fmla="*/ 632038 w 756082"/>
                <a:gd name="connsiteY20" fmla="*/ 1412511 h 1438996"/>
                <a:gd name="connsiteX21" fmla="*/ 729597 w 756082"/>
                <a:gd name="connsiteY21" fmla="*/ 1314952 h 1438996"/>
                <a:gd name="connsiteX22" fmla="*/ 729597 w 756082"/>
                <a:gd name="connsiteY22" fmla="*/ 144243 h 1438996"/>
                <a:gd name="connsiteX23" fmla="*/ 632038 w 756082"/>
                <a:gd name="connsiteY23" fmla="*/ 46684 h 14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6082" h="1438996">
                  <a:moveTo>
                    <a:pt x="632038" y="290581"/>
                  </a:moveTo>
                  <a:lnTo>
                    <a:pt x="144243" y="290581"/>
                  </a:lnTo>
                  <a:lnTo>
                    <a:pt x="144243" y="144243"/>
                  </a:lnTo>
                  <a:lnTo>
                    <a:pt x="632038" y="144243"/>
                  </a:lnTo>
                  <a:lnTo>
                    <a:pt x="632038" y="290581"/>
                  </a:lnTo>
                  <a:close/>
                  <a:moveTo>
                    <a:pt x="632038" y="534479"/>
                  </a:moveTo>
                  <a:lnTo>
                    <a:pt x="144243" y="534479"/>
                  </a:lnTo>
                  <a:lnTo>
                    <a:pt x="144243" y="388140"/>
                  </a:lnTo>
                  <a:lnTo>
                    <a:pt x="632038" y="388140"/>
                  </a:lnTo>
                  <a:lnTo>
                    <a:pt x="632038" y="534479"/>
                  </a:lnTo>
                  <a:close/>
                  <a:moveTo>
                    <a:pt x="388140" y="1266172"/>
                  </a:moveTo>
                  <a:cubicBezTo>
                    <a:pt x="346678" y="1266172"/>
                    <a:pt x="314971" y="1234465"/>
                    <a:pt x="314971" y="1193003"/>
                  </a:cubicBezTo>
                  <a:cubicBezTo>
                    <a:pt x="314971" y="1151540"/>
                    <a:pt x="346678" y="1119834"/>
                    <a:pt x="388140" y="1119834"/>
                  </a:cubicBezTo>
                  <a:cubicBezTo>
                    <a:pt x="429603" y="1119834"/>
                    <a:pt x="461310" y="1151540"/>
                    <a:pt x="461310" y="1193003"/>
                  </a:cubicBezTo>
                  <a:cubicBezTo>
                    <a:pt x="461310" y="1234465"/>
                    <a:pt x="429603" y="1266172"/>
                    <a:pt x="388140" y="1266172"/>
                  </a:cubicBezTo>
                  <a:close/>
                  <a:moveTo>
                    <a:pt x="632038" y="46684"/>
                  </a:moveTo>
                  <a:lnTo>
                    <a:pt x="144243" y="46684"/>
                  </a:lnTo>
                  <a:cubicBezTo>
                    <a:pt x="90585" y="46684"/>
                    <a:pt x="46684" y="90585"/>
                    <a:pt x="46684" y="144243"/>
                  </a:cubicBezTo>
                  <a:lnTo>
                    <a:pt x="46684" y="1314952"/>
                  </a:lnTo>
                  <a:cubicBezTo>
                    <a:pt x="46684" y="1368609"/>
                    <a:pt x="90585" y="1412511"/>
                    <a:pt x="144243" y="1412511"/>
                  </a:cubicBezTo>
                  <a:lnTo>
                    <a:pt x="632038" y="1412511"/>
                  </a:lnTo>
                  <a:cubicBezTo>
                    <a:pt x="685695" y="1412511"/>
                    <a:pt x="729597" y="1368609"/>
                    <a:pt x="729597" y="1314952"/>
                  </a:cubicBezTo>
                  <a:lnTo>
                    <a:pt x="729597" y="144243"/>
                  </a:lnTo>
                  <a:cubicBezTo>
                    <a:pt x="729597" y="90585"/>
                    <a:pt x="685695" y="46684"/>
                    <a:pt x="632038" y="46684"/>
                  </a:cubicBezTo>
                  <a:close/>
                </a:path>
              </a:pathLst>
            </a:custGeom>
            <a:solidFill>
              <a:schemeClr val="tx1"/>
            </a:solidFill>
            <a:ln w="24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5415BD1C-A339-4AA2-9D95-505A4EE5B4E6}"/>
              </a:ext>
            </a:extLst>
          </p:cNvPr>
          <p:cNvGrpSpPr/>
          <p:nvPr/>
        </p:nvGrpSpPr>
        <p:grpSpPr>
          <a:xfrm>
            <a:off x="8729092" y="5020080"/>
            <a:ext cx="1851936" cy="324728"/>
            <a:chOff x="268509" y="2521625"/>
            <a:chExt cx="11775709" cy="2064814"/>
          </a:xfrm>
        </p:grpSpPr>
        <p:cxnSp>
          <p:nvCxnSpPr>
            <p:cNvPr id="127" name="直線單箭頭接點 126">
              <a:extLst>
                <a:ext uri="{FF2B5EF4-FFF2-40B4-BE49-F238E27FC236}">
                  <a16:creationId xmlns:a16="http://schemas.microsoft.com/office/drawing/2014/main" id="{5A39118C-1D6A-4C7B-B6C4-46654E4A0325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C1ED5C1-9E94-4075-8E2A-27ECEA0D4664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71" name="群組 170">
                <a:extLst>
                  <a:ext uri="{FF2B5EF4-FFF2-40B4-BE49-F238E27FC236}">
                    <a16:creationId xmlns:a16="http://schemas.microsoft.com/office/drawing/2014/main" id="{D3B3F3DE-B661-4D18-B82C-2AB48C853A8F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73" name="圖片 172">
                  <a:extLst>
                    <a:ext uri="{FF2B5EF4-FFF2-40B4-BE49-F238E27FC236}">
                      <a16:creationId xmlns:a16="http://schemas.microsoft.com/office/drawing/2014/main" id="{0328B2C9-6275-4E97-92C4-E735BE812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74" name="橢圓 173">
                  <a:extLst>
                    <a:ext uri="{FF2B5EF4-FFF2-40B4-BE49-F238E27FC236}">
                      <a16:creationId xmlns:a16="http://schemas.microsoft.com/office/drawing/2014/main" id="{C936308A-42C0-4D66-B72A-FCD878DDEE3E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5" name="橢圓 174">
                  <a:extLst>
                    <a:ext uri="{FF2B5EF4-FFF2-40B4-BE49-F238E27FC236}">
                      <a16:creationId xmlns:a16="http://schemas.microsoft.com/office/drawing/2014/main" id="{059C6F8E-07B6-4B5E-B4D5-F6C4C278D21C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6" name="橢圓 175">
                  <a:extLst>
                    <a:ext uri="{FF2B5EF4-FFF2-40B4-BE49-F238E27FC236}">
                      <a16:creationId xmlns:a16="http://schemas.microsoft.com/office/drawing/2014/main" id="{5990DD65-A77D-44D3-BA82-4CA0832B81EC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72" name="直線接點 171">
                <a:extLst>
                  <a:ext uri="{FF2B5EF4-FFF2-40B4-BE49-F238E27FC236}">
                    <a16:creationId xmlns:a16="http://schemas.microsoft.com/office/drawing/2014/main" id="{7B772DC5-261A-48A0-86FF-271170077C3A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群組 128">
              <a:extLst>
                <a:ext uri="{FF2B5EF4-FFF2-40B4-BE49-F238E27FC236}">
                  <a16:creationId xmlns:a16="http://schemas.microsoft.com/office/drawing/2014/main" id="{C1A120ED-4690-4954-BF3A-4E51C546BA79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63" name="群組 162">
                <a:extLst>
                  <a:ext uri="{FF2B5EF4-FFF2-40B4-BE49-F238E27FC236}">
                    <a16:creationId xmlns:a16="http://schemas.microsoft.com/office/drawing/2014/main" id="{46B4124A-6614-41E1-B264-3F40A43D0C79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65" name="圖片 164">
                  <a:extLst>
                    <a:ext uri="{FF2B5EF4-FFF2-40B4-BE49-F238E27FC236}">
                      <a16:creationId xmlns:a16="http://schemas.microsoft.com/office/drawing/2014/main" id="{2622A24B-D044-4E50-BA2C-4D8CB3B623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66" name="橢圓 165">
                  <a:extLst>
                    <a:ext uri="{FF2B5EF4-FFF2-40B4-BE49-F238E27FC236}">
                      <a16:creationId xmlns:a16="http://schemas.microsoft.com/office/drawing/2014/main" id="{59306A61-0093-4F55-95A3-6DEB02E3D9DD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7" name="橢圓 166">
                  <a:extLst>
                    <a:ext uri="{FF2B5EF4-FFF2-40B4-BE49-F238E27FC236}">
                      <a16:creationId xmlns:a16="http://schemas.microsoft.com/office/drawing/2014/main" id="{FA018C33-CC86-49F0-A25A-B9935D14FFC7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8" name="橢圓 167">
                  <a:extLst>
                    <a:ext uri="{FF2B5EF4-FFF2-40B4-BE49-F238E27FC236}">
                      <a16:creationId xmlns:a16="http://schemas.microsoft.com/office/drawing/2014/main" id="{CA1D74C8-26B2-4219-B5BA-B7FF274E4410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2E22CE5F-E737-4206-94D7-31CFD7F0D248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3AFBE130-2837-4591-AE34-F235E3B4A85A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78804320-6CFD-479F-A077-B279FC72AD35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4F06B2F9-39FA-4758-9873-166B8B4F40D2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55" name="群組 154">
                <a:extLst>
                  <a:ext uri="{FF2B5EF4-FFF2-40B4-BE49-F238E27FC236}">
                    <a16:creationId xmlns:a16="http://schemas.microsoft.com/office/drawing/2014/main" id="{7D543832-743E-43C3-B13B-5730EA067738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57" name="圖片 156">
                  <a:extLst>
                    <a:ext uri="{FF2B5EF4-FFF2-40B4-BE49-F238E27FC236}">
                      <a16:creationId xmlns:a16="http://schemas.microsoft.com/office/drawing/2014/main" id="{502BFB12-C4A9-4BF6-A5EA-FA1E0D923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58" name="橢圓 157">
                  <a:extLst>
                    <a:ext uri="{FF2B5EF4-FFF2-40B4-BE49-F238E27FC236}">
                      <a16:creationId xmlns:a16="http://schemas.microsoft.com/office/drawing/2014/main" id="{9B7B3F3B-8692-4D0E-8B69-31787DCFC462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9" name="橢圓 158">
                  <a:extLst>
                    <a:ext uri="{FF2B5EF4-FFF2-40B4-BE49-F238E27FC236}">
                      <a16:creationId xmlns:a16="http://schemas.microsoft.com/office/drawing/2014/main" id="{811422EF-C2BD-471A-B303-1A1EC6195FC6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0" name="橢圓 159">
                  <a:extLst>
                    <a:ext uri="{FF2B5EF4-FFF2-40B4-BE49-F238E27FC236}">
                      <a16:creationId xmlns:a16="http://schemas.microsoft.com/office/drawing/2014/main" id="{4BC16ACB-7A20-489C-8E55-B0B78B81663E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1E8ABD85-16F0-49F3-89D8-EFADA5B19C37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9C7D5066-65AA-4CA6-98A0-5A0941D3946D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37CA1E6F-8693-4273-A59D-871BB362A30B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E3513C9F-4AF9-463D-852C-B15882418FFB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99C4B90B-AA0C-48D7-9DF9-31771C7560C3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47" name="圖片 146">
                  <a:extLst>
                    <a:ext uri="{FF2B5EF4-FFF2-40B4-BE49-F238E27FC236}">
                      <a16:creationId xmlns:a16="http://schemas.microsoft.com/office/drawing/2014/main" id="{C24EE8B4-2D3C-4BC4-9637-5886FB86A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48" name="橢圓 147">
                  <a:extLst>
                    <a:ext uri="{FF2B5EF4-FFF2-40B4-BE49-F238E27FC236}">
                      <a16:creationId xmlns:a16="http://schemas.microsoft.com/office/drawing/2014/main" id="{001C0C9A-2D47-4015-9313-3791D003D223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橢圓 148">
                  <a:extLst>
                    <a:ext uri="{FF2B5EF4-FFF2-40B4-BE49-F238E27FC236}">
                      <a16:creationId xmlns:a16="http://schemas.microsoft.com/office/drawing/2014/main" id="{2626AD7D-125F-410E-ABF6-963C0E115BE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0" name="橢圓 149">
                  <a:extLst>
                    <a:ext uri="{FF2B5EF4-FFF2-40B4-BE49-F238E27FC236}">
                      <a16:creationId xmlns:a16="http://schemas.microsoft.com/office/drawing/2014/main" id="{FE600E25-5BE6-4CF4-9DA7-F3AB8DF65318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E271F02D-E71A-4FDF-8969-D875A2B2971A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F3808EA4-A4AF-4E60-9629-B12C9AB43FEC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3" name="橢圓 152">
                  <a:extLst>
                    <a:ext uri="{FF2B5EF4-FFF2-40B4-BE49-F238E27FC236}">
                      <a16:creationId xmlns:a16="http://schemas.microsoft.com/office/drawing/2014/main" id="{061F9A77-3FDF-4AEB-99E3-30364788AB3E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4" name="橢圓 153">
                  <a:extLst>
                    <a:ext uri="{FF2B5EF4-FFF2-40B4-BE49-F238E27FC236}">
                      <a16:creationId xmlns:a16="http://schemas.microsoft.com/office/drawing/2014/main" id="{7CD61A13-D86D-4535-92A6-1CA120CE6E3E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32BA4188-4B6C-4041-A031-6DE67A7D886F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CEF29D08-E233-40A0-BD70-03B7E1974CDB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D818CF24-7F08-40B4-80AC-B450CBF6E363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24FF8BC6-DA0E-4760-B5F3-2B295B8B857D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135" name="圖片 134">
                  <a:extLst>
                    <a:ext uri="{FF2B5EF4-FFF2-40B4-BE49-F238E27FC236}">
                      <a16:creationId xmlns:a16="http://schemas.microsoft.com/office/drawing/2014/main" id="{7F67A63E-E3E8-45E2-A0E5-85D9AA599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36" name="橢圓 135">
                  <a:extLst>
                    <a:ext uri="{FF2B5EF4-FFF2-40B4-BE49-F238E27FC236}">
                      <a16:creationId xmlns:a16="http://schemas.microsoft.com/office/drawing/2014/main" id="{82204189-CA2B-4CE6-9C4B-8320D3C9A7FD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7" name="橢圓 136">
                  <a:extLst>
                    <a:ext uri="{FF2B5EF4-FFF2-40B4-BE49-F238E27FC236}">
                      <a16:creationId xmlns:a16="http://schemas.microsoft.com/office/drawing/2014/main" id="{D3556507-2104-471C-92C9-8F476DCD8CDD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8" name="橢圓 137">
                  <a:extLst>
                    <a:ext uri="{FF2B5EF4-FFF2-40B4-BE49-F238E27FC236}">
                      <a16:creationId xmlns:a16="http://schemas.microsoft.com/office/drawing/2014/main" id="{A6C99BEF-ABEE-401C-8294-0536B0D3612C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A877058F-08D0-46F4-B957-4C6978C63EA7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C33DBE46-E572-4C46-83E8-FC2D9EBCC995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1" name="橢圓 140">
                  <a:extLst>
                    <a:ext uri="{FF2B5EF4-FFF2-40B4-BE49-F238E27FC236}">
                      <a16:creationId xmlns:a16="http://schemas.microsoft.com/office/drawing/2014/main" id="{ED74E19E-6C49-4F4B-9598-A8E50BA5C9B5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2" name="橢圓 141">
                  <a:extLst>
                    <a:ext uri="{FF2B5EF4-FFF2-40B4-BE49-F238E27FC236}">
                      <a16:creationId xmlns:a16="http://schemas.microsoft.com/office/drawing/2014/main" id="{429BDEF8-2C1A-4693-A036-F06CCD87F8B7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43" name="直線接點 142">
                  <a:extLst>
                    <a:ext uri="{FF2B5EF4-FFF2-40B4-BE49-F238E27FC236}">
                      <a16:creationId xmlns:a16="http://schemas.microsoft.com/office/drawing/2014/main" id="{DA2511E7-4B0B-4EAF-BAB5-76076EAA852A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 143">
                  <a:extLst>
                    <a:ext uri="{FF2B5EF4-FFF2-40B4-BE49-F238E27FC236}">
                      <a16:creationId xmlns:a16="http://schemas.microsoft.com/office/drawing/2014/main" id="{C8A840E5-3F67-4E8D-B379-F6333AE7DB96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79" name="直線單箭頭接點 178">
            <a:extLst>
              <a:ext uri="{FF2B5EF4-FFF2-40B4-BE49-F238E27FC236}">
                <a16:creationId xmlns:a16="http://schemas.microsoft.com/office/drawing/2014/main" id="{74436AB6-D37F-4E46-80BC-45D591603607}"/>
              </a:ext>
            </a:extLst>
          </p:cNvPr>
          <p:cNvCxnSpPr>
            <a:cxnSpLocks/>
          </p:cNvCxnSpPr>
          <p:nvPr/>
        </p:nvCxnSpPr>
        <p:spPr>
          <a:xfrm flipH="1">
            <a:off x="6816683" y="3328658"/>
            <a:ext cx="747283" cy="116021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4C4BE25A-321A-42C7-9DAC-BD368828525D}"/>
              </a:ext>
            </a:extLst>
          </p:cNvPr>
          <p:cNvCxnSpPr>
            <a:cxnSpLocks/>
          </p:cNvCxnSpPr>
          <p:nvPr/>
        </p:nvCxnSpPr>
        <p:spPr>
          <a:xfrm>
            <a:off x="9515988" y="3288951"/>
            <a:ext cx="244594" cy="1262368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A1A2ED19-EFD3-4A3E-AFBC-0B48B27068F2}"/>
              </a:ext>
            </a:extLst>
          </p:cNvPr>
          <p:cNvSpPr/>
          <p:nvPr/>
        </p:nvSpPr>
        <p:spPr>
          <a:xfrm>
            <a:off x="9140952" y="1251445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cap="none" spc="0" dirty="0">
                <a:ln w="22225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遠端儲存庫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3BFCD1E-8453-4CA5-B81B-4B3D139A1654}"/>
              </a:ext>
            </a:extLst>
          </p:cNvPr>
          <p:cNvSpPr/>
          <p:nvPr/>
        </p:nvSpPr>
        <p:spPr>
          <a:xfrm>
            <a:off x="5314331" y="5455707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cap="none" spc="0" dirty="0">
                <a:ln w="22225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本地儲存庫</a:t>
            </a: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8A537E8-10FF-4554-8C12-5E451FA274BC}"/>
              </a:ext>
            </a:extLst>
          </p:cNvPr>
          <p:cNvSpPr/>
          <p:nvPr/>
        </p:nvSpPr>
        <p:spPr>
          <a:xfrm>
            <a:off x="8506610" y="5455707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cap="none" spc="0" dirty="0">
                <a:ln w="22225">
                  <a:solidFill>
                    <a:schemeClr val="tx2">
                      <a:lumMod val="2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</a:rPr>
              <a:t>本地儲存庫</a:t>
            </a:r>
          </a:p>
        </p:txBody>
      </p:sp>
    </p:spTree>
    <p:extLst>
      <p:ext uri="{BB962C8B-B14F-4D97-AF65-F5344CB8AC3E}">
        <p14:creationId xmlns:p14="http://schemas.microsoft.com/office/powerpoint/2010/main" val="250003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雲朵形 137">
            <a:extLst>
              <a:ext uri="{FF2B5EF4-FFF2-40B4-BE49-F238E27FC236}">
                <a16:creationId xmlns:a16="http://schemas.microsoft.com/office/drawing/2014/main" id="{0AA11F17-95C8-435B-92D6-ED0B3543EC70}"/>
              </a:ext>
            </a:extLst>
          </p:cNvPr>
          <p:cNvSpPr/>
          <p:nvPr/>
        </p:nvSpPr>
        <p:spPr>
          <a:xfrm>
            <a:off x="9190288" y="1388564"/>
            <a:ext cx="2437932" cy="778698"/>
          </a:xfrm>
          <a:prstGeom prst="cloud">
            <a:avLst/>
          </a:prstGeom>
          <a:solidFill>
            <a:srgbClr val="FFFFFF">
              <a:alpha val="6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D7D1BB-FDC8-4352-A0D0-22D41DCC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檔案狀態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28AD2AC-95D4-4E74-B62D-121BD4EA899F}"/>
              </a:ext>
            </a:extLst>
          </p:cNvPr>
          <p:cNvSpPr txBox="1"/>
          <p:nvPr/>
        </p:nvSpPr>
        <p:spPr>
          <a:xfrm>
            <a:off x="1159458" y="1935921"/>
            <a:ext cx="147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Working</a:t>
            </a:r>
            <a:br>
              <a:rPr lang="en-US" altLang="zh-TW" sz="2400" dirty="0"/>
            </a:br>
            <a:r>
              <a:rPr lang="zh-TW" altLang="en-US" sz="2400" dirty="0"/>
              <a:t>工作區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440D639-265E-4758-9564-E438EBF329C5}"/>
              </a:ext>
            </a:extLst>
          </p:cNvPr>
          <p:cNvSpPr txBox="1"/>
          <p:nvPr/>
        </p:nvSpPr>
        <p:spPr>
          <a:xfrm>
            <a:off x="3520421" y="1935921"/>
            <a:ext cx="147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Staging</a:t>
            </a:r>
            <a:br>
              <a:rPr lang="en-US" altLang="zh-TW" sz="2400" dirty="0"/>
            </a:br>
            <a:r>
              <a:rPr lang="zh-TW" altLang="en-US" sz="2400" dirty="0"/>
              <a:t>暫存區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DB1DDED-1D66-4C1F-A015-378260F3426E}"/>
              </a:ext>
            </a:extLst>
          </p:cNvPr>
          <p:cNvSpPr txBox="1"/>
          <p:nvPr/>
        </p:nvSpPr>
        <p:spPr>
          <a:xfrm>
            <a:off x="5328350" y="1935921"/>
            <a:ext cx="3134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Local Repository</a:t>
            </a:r>
            <a:br>
              <a:rPr lang="en-US" altLang="zh-TW" sz="2400" dirty="0"/>
            </a:br>
            <a:r>
              <a:rPr lang="zh-TW" altLang="en-US" sz="2400" dirty="0"/>
              <a:t>本地儲存庫</a:t>
            </a:r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C7D3DA9-FDAB-460F-96F1-8CC1CB72D873}"/>
              </a:ext>
            </a:extLst>
          </p:cNvPr>
          <p:cNvCxnSpPr>
            <a:stCxn id="55" idx="2"/>
          </p:cNvCxnSpPr>
          <p:nvPr/>
        </p:nvCxnSpPr>
        <p:spPr>
          <a:xfrm flipH="1">
            <a:off x="1895764" y="2766918"/>
            <a:ext cx="1236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3EC403A5-1646-44BB-B49D-270EE764522E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4251403" y="2766918"/>
            <a:ext cx="6560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2F9D6B5C-474B-4654-87D0-6560041D906C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6895446" y="2766918"/>
            <a:ext cx="0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EDB0B4E-4BCD-4EBE-B55C-1E2970FA0AB1}"/>
              </a:ext>
            </a:extLst>
          </p:cNvPr>
          <p:cNvCxnSpPr>
            <a:cxnSpLocks/>
          </p:cNvCxnSpPr>
          <p:nvPr/>
        </p:nvCxnSpPr>
        <p:spPr>
          <a:xfrm>
            <a:off x="2076737" y="3286592"/>
            <a:ext cx="2038351" cy="0"/>
          </a:xfrm>
          <a:prstGeom prst="straightConnector1">
            <a:avLst/>
          </a:prstGeom>
          <a:ln w="57150">
            <a:solidFill>
              <a:srgbClr val="FFFFFF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6B10D1C-920D-4D40-A006-FD094792FBC9}"/>
              </a:ext>
            </a:extLst>
          </p:cNvPr>
          <p:cNvSpPr txBox="1"/>
          <p:nvPr/>
        </p:nvSpPr>
        <p:spPr>
          <a:xfrm>
            <a:off x="2775081" y="283009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add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B665D22-E4B9-4AF1-A4D5-9ED7B5800EE7}"/>
              </a:ext>
            </a:extLst>
          </p:cNvPr>
          <p:cNvCxnSpPr>
            <a:cxnSpLocks/>
          </p:cNvCxnSpPr>
          <p:nvPr/>
        </p:nvCxnSpPr>
        <p:spPr>
          <a:xfrm>
            <a:off x="4534481" y="3795790"/>
            <a:ext cx="2038351" cy="0"/>
          </a:xfrm>
          <a:prstGeom prst="straightConnector1">
            <a:avLst/>
          </a:prstGeom>
          <a:ln w="57150">
            <a:solidFill>
              <a:srgbClr val="FFFFFF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11E99D9-EC1D-4C03-832F-B1B49D342A33}"/>
              </a:ext>
            </a:extLst>
          </p:cNvPr>
          <p:cNvSpPr txBox="1"/>
          <p:nvPr/>
        </p:nvSpPr>
        <p:spPr>
          <a:xfrm>
            <a:off x="5070796" y="337357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commit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3439B112-4040-40B6-85D8-2E06539458B3}"/>
              </a:ext>
            </a:extLst>
          </p:cNvPr>
          <p:cNvCxnSpPr>
            <a:cxnSpLocks/>
          </p:cNvCxnSpPr>
          <p:nvPr/>
        </p:nvCxnSpPr>
        <p:spPr>
          <a:xfrm flipH="1">
            <a:off x="2101269" y="4867399"/>
            <a:ext cx="4496095" cy="0"/>
          </a:xfrm>
          <a:prstGeom prst="straightConnector1">
            <a:avLst/>
          </a:prstGeom>
          <a:ln w="57150">
            <a:solidFill>
              <a:srgbClr val="FFFFFF">
                <a:alpha val="50196"/>
              </a:srgb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D1F13AA-DE0E-48F1-89D7-41A4CCB5ABCE}"/>
              </a:ext>
            </a:extLst>
          </p:cNvPr>
          <p:cNvSpPr txBox="1"/>
          <p:nvPr/>
        </p:nvSpPr>
        <p:spPr>
          <a:xfrm>
            <a:off x="4652789" y="434247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</a:schemeClr>
                </a:solidFill>
              </a:rPr>
              <a:t>checkout</a:t>
            </a:r>
            <a:endParaRPr lang="zh-TW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970EE4-94FB-41F4-9E13-DE433F68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16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C3D2C03-1C3D-448E-BA75-F795F5891386}"/>
              </a:ext>
            </a:extLst>
          </p:cNvPr>
          <p:cNvGrpSpPr/>
          <p:nvPr/>
        </p:nvGrpSpPr>
        <p:grpSpPr>
          <a:xfrm>
            <a:off x="5969475" y="1564899"/>
            <a:ext cx="1851936" cy="324728"/>
            <a:chOff x="268509" y="2521625"/>
            <a:chExt cx="11775709" cy="2064814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C8F7F3EA-2653-4BE6-930C-24244300BDA7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587AAC8-2BDB-49A9-A69D-0641416CF7BA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711FBAB9-EAA9-41C5-9BB9-6EB2FD030E16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75" name="圖片 74">
                  <a:extLst>
                    <a:ext uri="{FF2B5EF4-FFF2-40B4-BE49-F238E27FC236}">
                      <a16:creationId xmlns:a16="http://schemas.microsoft.com/office/drawing/2014/main" id="{24D3F44B-2BC0-415A-A308-0B4365E5C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156CB171-13C2-40D4-9AB6-BD0303A00AFA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>
                  <a:extLst>
                    <a:ext uri="{FF2B5EF4-FFF2-40B4-BE49-F238E27FC236}">
                      <a16:creationId xmlns:a16="http://schemas.microsoft.com/office/drawing/2014/main" id="{CF96FCE2-5138-48FA-8E00-117891423AA8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679BD7AB-CEB9-4CC6-9A7F-E85E6651A799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51832B92-F8AA-4961-A29F-2C85E588F221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354DF967-AB49-45FC-818B-CCCB1BF8157B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2A6AF94-828A-4B05-8C29-8C61C3634C86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E0299C52-FF22-4132-8FF0-E6CCC692D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61" name="橢圓 60">
                  <a:extLst>
                    <a:ext uri="{FF2B5EF4-FFF2-40B4-BE49-F238E27FC236}">
                      <a16:creationId xmlns:a16="http://schemas.microsoft.com/office/drawing/2014/main" id="{A891900E-214F-45CF-A989-59EAB179D746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橢圓 62">
                  <a:extLst>
                    <a:ext uri="{FF2B5EF4-FFF2-40B4-BE49-F238E27FC236}">
                      <a16:creationId xmlns:a16="http://schemas.microsoft.com/office/drawing/2014/main" id="{1849EED7-4B90-4BC2-A089-58E472166AAB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4" name="橢圓 63">
                  <a:extLst>
                    <a:ext uri="{FF2B5EF4-FFF2-40B4-BE49-F238E27FC236}">
                      <a16:creationId xmlns:a16="http://schemas.microsoft.com/office/drawing/2014/main" id="{23AEFDC6-1981-478F-B0FC-A93E1DEB35ED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DF59620B-870D-439F-8E06-DF3A44CA6E14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6C82353-E57C-455A-9DD7-6257CC5631A5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2D5AA981-CCCA-4704-9B42-17E7476CF6E2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5C671EB-7C3C-4EF7-BACF-50F0DD5905EC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46916A11-F083-4A35-8532-1F5379B03617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47" name="圖片 46">
                  <a:extLst>
                    <a:ext uri="{FF2B5EF4-FFF2-40B4-BE49-F238E27FC236}">
                      <a16:creationId xmlns:a16="http://schemas.microsoft.com/office/drawing/2014/main" id="{1F3D4CD9-B35F-4D35-AAEB-43038BD97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52B45F9E-30D9-4F87-B49E-E82762E41286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1A7F519E-EF2E-45E6-873B-C1669C515BC0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>
                  <a:extLst>
                    <a:ext uri="{FF2B5EF4-FFF2-40B4-BE49-F238E27FC236}">
                      <a16:creationId xmlns:a16="http://schemas.microsoft.com/office/drawing/2014/main" id="{5519BD76-8D20-497F-ADBA-3ECF5120A04A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8ABF1D4-55A5-4692-95D6-D8F7A4319DDB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8F035E68-C7AB-4BB8-B1A9-0B076ABA38B2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20AF68B6-515C-48A8-BE1B-081A26DEA30D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562794C3-10D1-4BC0-9900-02487B22D4FD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6ACBDC33-85D8-4BCD-9C14-107E900F0D31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37" name="圖片 36">
                  <a:extLst>
                    <a:ext uri="{FF2B5EF4-FFF2-40B4-BE49-F238E27FC236}">
                      <a16:creationId xmlns:a16="http://schemas.microsoft.com/office/drawing/2014/main" id="{8AC8A52E-3D5C-440F-A7E2-9A7D98A44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38" name="橢圓 37">
                  <a:extLst>
                    <a:ext uri="{FF2B5EF4-FFF2-40B4-BE49-F238E27FC236}">
                      <a16:creationId xmlns:a16="http://schemas.microsoft.com/office/drawing/2014/main" id="{BC3F24F3-D3F0-4FDD-BA6E-9CAC6B2E9ACB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B453CFA8-0CD6-4F03-8491-9D90F4304960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E968DB6B-A8B0-4AAA-8D60-8990D065BF80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FB781C4-1047-4BC6-B30E-175B93E11556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1D78C7E-30D1-467D-8407-FBAB3796EF08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01A8B610-010C-4B75-986C-F2B87A106925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83E1AE13-A2FF-4927-9FFB-CDD23C6AE32C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9C59D2AD-8178-48FC-96DE-5902515656E9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BBDD215-1549-4F9D-B93A-C79994642733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2A6A6B5A-B477-4304-8640-7231D4D0CC1A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F3CC9E6-52A0-49AE-AA48-608E7BED4C57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25" name="圖片 24">
                  <a:extLst>
                    <a:ext uri="{FF2B5EF4-FFF2-40B4-BE49-F238E27FC236}">
                      <a16:creationId xmlns:a16="http://schemas.microsoft.com/office/drawing/2014/main" id="{A3C65626-1A5C-4241-8521-A42C45FA9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3876224C-BAC1-4A35-9E82-EA0B2BBF9426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7AABDA7C-B73C-47E8-9690-5AE4CC21B79D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橢圓 27">
                  <a:extLst>
                    <a:ext uri="{FF2B5EF4-FFF2-40B4-BE49-F238E27FC236}">
                      <a16:creationId xmlns:a16="http://schemas.microsoft.com/office/drawing/2014/main" id="{E459164F-7D0E-417D-9A8C-C8FB8A95D994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2A19CA5-FFAD-46F2-83F2-DE33A34CC87E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06BA6C6D-D204-442D-BCC3-751F4C89150E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FABC86E7-3A02-4905-8D83-4531035D5D35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5173CEAD-9F71-4578-A525-683898B72587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3" name="直線接點 32">
                  <a:extLst>
                    <a:ext uri="{FF2B5EF4-FFF2-40B4-BE49-F238E27FC236}">
                      <a16:creationId xmlns:a16="http://schemas.microsoft.com/office/drawing/2014/main" id="{89B92DD2-498A-4830-8A03-E918A228CEE0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>
                  <a:extLst>
                    <a:ext uri="{FF2B5EF4-FFF2-40B4-BE49-F238E27FC236}">
                      <a16:creationId xmlns:a16="http://schemas.microsoft.com/office/drawing/2014/main" id="{09E47A54-6A90-4544-AB00-D2E97AACFAEC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289E4C-4B0D-4DD5-88B5-D0BEEE41287F}"/>
              </a:ext>
            </a:extLst>
          </p:cNvPr>
          <p:cNvGrpSpPr/>
          <p:nvPr/>
        </p:nvGrpSpPr>
        <p:grpSpPr>
          <a:xfrm>
            <a:off x="1282142" y="1091201"/>
            <a:ext cx="1222369" cy="880615"/>
            <a:chOff x="2653207" y="2521625"/>
            <a:chExt cx="2116189" cy="1524538"/>
          </a:xfrm>
        </p:grpSpPr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FB823AC-5423-4201-AABE-DED11A87A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207" y="2521625"/>
              <a:ext cx="2116189" cy="1524538"/>
            </a:xfrm>
            <a:prstGeom prst="rect">
              <a:avLst/>
            </a:prstGeom>
          </p:spPr>
        </p:pic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8B8BA43D-1988-46F2-8924-5266232F143C}"/>
                </a:ext>
              </a:extLst>
            </p:cNvPr>
            <p:cNvSpPr/>
            <p:nvPr/>
          </p:nvSpPr>
          <p:spPr>
            <a:xfrm>
              <a:off x="2887359" y="285923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76D129B-D9AF-4526-8527-18425B48D5D0}"/>
                </a:ext>
              </a:extLst>
            </p:cNvPr>
            <p:cNvSpPr/>
            <p:nvPr/>
          </p:nvSpPr>
          <p:spPr>
            <a:xfrm>
              <a:off x="3334514" y="285923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5B309404-C7F1-438C-B5BA-D32FA60EF870}"/>
                </a:ext>
              </a:extLst>
            </p:cNvPr>
            <p:cNvSpPr/>
            <p:nvPr/>
          </p:nvSpPr>
          <p:spPr>
            <a:xfrm>
              <a:off x="3781669" y="285923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BB91F64-0201-4645-AC49-E25A7F57CE14}"/>
                </a:ext>
              </a:extLst>
            </p:cNvPr>
            <p:cNvSpPr/>
            <p:nvPr/>
          </p:nvSpPr>
          <p:spPr>
            <a:xfrm>
              <a:off x="4228824" y="2859239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F875E06-FF6A-41CA-B035-284129179094}"/>
                </a:ext>
              </a:extLst>
            </p:cNvPr>
            <p:cNvSpPr/>
            <p:nvPr/>
          </p:nvSpPr>
          <p:spPr>
            <a:xfrm>
              <a:off x="2893074" y="3309512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200ABC2-0495-49BD-BD5F-DAC9A956274A}"/>
              </a:ext>
            </a:extLst>
          </p:cNvPr>
          <p:cNvSpPr txBox="1"/>
          <p:nvPr/>
        </p:nvSpPr>
        <p:spPr>
          <a:xfrm>
            <a:off x="8770802" y="1984674"/>
            <a:ext cx="3318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Remote Repository</a:t>
            </a:r>
            <a:br>
              <a:rPr lang="en-US" altLang="zh-TW" sz="2400" dirty="0"/>
            </a:br>
            <a:r>
              <a:rPr lang="zh-TW" altLang="en-US" sz="2400" dirty="0"/>
              <a:t>遠端儲存庫</a:t>
            </a:r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6AC74488-1389-472D-BC5D-9268904100B5}"/>
              </a:ext>
            </a:extLst>
          </p:cNvPr>
          <p:cNvCxnSpPr>
            <a:cxnSpLocks/>
            <a:stCxn id="79" idx="2"/>
          </p:cNvCxnSpPr>
          <p:nvPr/>
        </p:nvCxnSpPr>
        <p:spPr>
          <a:xfrm flipH="1">
            <a:off x="10430070" y="2815671"/>
            <a:ext cx="1" cy="379339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B743ACCE-50D8-471C-8069-A5C49AE282A7}"/>
              </a:ext>
            </a:extLst>
          </p:cNvPr>
          <p:cNvGrpSpPr/>
          <p:nvPr/>
        </p:nvGrpSpPr>
        <p:grpSpPr>
          <a:xfrm>
            <a:off x="9504100" y="1613652"/>
            <a:ext cx="1851936" cy="324728"/>
            <a:chOff x="268509" y="2521625"/>
            <a:chExt cx="11775709" cy="2064814"/>
          </a:xfrm>
        </p:grpSpPr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9ED9E48A-A8B0-42D4-B1CE-4B7BEBBBD620}"/>
                </a:ext>
              </a:extLst>
            </p:cNvPr>
            <p:cNvCxnSpPr>
              <a:cxnSpLocks/>
            </p:cNvCxnSpPr>
            <p:nvPr/>
          </p:nvCxnSpPr>
          <p:spPr>
            <a:xfrm>
              <a:off x="268509" y="4572002"/>
              <a:ext cx="1177570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490F1645-EA78-4D5E-AD3B-AA47B3EAD5EE}"/>
                </a:ext>
              </a:extLst>
            </p:cNvPr>
            <p:cNvGrpSpPr/>
            <p:nvPr/>
          </p:nvGrpSpPr>
          <p:grpSpPr>
            <a:xfrm>
              <a:off x="268509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744362AB-5D98-43DB-8759-9B5C9CDC1A28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34" name="圖片 133">
                  <a:extLst>
                    <a:ext uri="{FF2B5EF4-FFF2-40B4-BE49-F238E27FC236}">
                      <a16:creationId xmlns:a16="http://schemas.microsoft.com/office/drawing/2014/main" id="{B4E7AAAD-5B9C-454E-A478-5B72AC2E1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35" name="橢圓 134">
                  <a:extLst>
                    <a:ext uri="{FF2B5EF4-FFF2-40B4-BE49-F238E27FC236}">
                      <a16:creationId xmlns:a16="http://schemas.microsoft.com/office/drawing/2014/main" id="{BA2FCB66-6311-48D3-9B4E-D12B366BEC6C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6" name="橢圓 135">
                  <a:extLst>
                    <a:ext uri="{FF2B5EF4-FFF2-40B4-BE49-F238E27FC236}">
                      <a16:creationId xmlns:a16="http://schemas.microsoft.com/office/drawing/2014/main" id="{2E9C1F4B-A56C-4015-9AF4-A27712AB191E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7" name="橢圓 136">
                  <a:extLst>
                    <a:ext uri="{FF2B5EF4-FFF2-40B4-BE49-F238E27FC236}">
                      <a16:creationId xmlns:a16="http://schemas.microsoft.com/office/drawing/2014/main" id="{612CF7EF-13F6-4B7A-B8A4-94169ACDDC30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6478E3DE-BDB5-4D03-99FF-37DCD148C5AE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3514F49A-C1A2-4312-9FB6-E76B0142A7ED}"/>
                </a:ext>
              </a:extLst>
            </p:cNvPr>
            <p:cNvGrpSpPr/>
            <p:nvPr/>
          </p:nvGrpSpPr>
          <p:grpSpPr>
            <a:xfrm>
              <a:off x="2653207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24" name="群組 123">
                <a:extLst>
                  <a:ext uri="{FF2B5EF4-FFF2-40B4-BE49-F238E27FC236}">
                    <a16:creationId xmlns:a16="http://schemas.microsoft.com/office/drawing/2014/main" id="{8AE9C2F4-1672-4910-B442-474AB50E2DE9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26" name="圖片 125">
                  <a:extLst>
                    <a:ext uri="{FF2B5EF4-FFF2-40B4-BE49-F238E27FC236}">
                      <a16:creationId xmlns:a16="http://schemas.microsoft.com/office/drawing/2014/main" id="{C94EEE70-2C82-41F9-9FF7-9634AD14E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27" name="橢圓 126">
                  <a:extLst>
                    <a:ext uri="{FF2B5EF4-FFF2-40B4-BE49-F238E27FC236}">
                      <a16:creationId xmlns:a16="http://schemas.microsoft.com/office/drawing/2014/main" id="{72DA5AF2-4740-4297-9508-4B3294E13B2C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8" name="橢圓 127">
                  <a:extLst>
                    <a:ext uri="{FF2B5EF4-FFF2-40B4-BE49-F238E27FC236}">
                      <a16:creationId xmlns:a16="http://schemas.microsoft.com/office/drawing/2014/main" id="{27953F1D-0511-4AD7-838F-2AD1F420D522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5D079DCE-ADF2-4A02-8EEC-A02CE32D0555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552C72B1-5941-4258-872F-BD2393EE5F03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E9620039-91E2-4126-9F32-DE33ED3094F8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97E0793A-4D05-4036-8840-9CAF3F932DC0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0E835EC-A4B8-42FC-8F42-511731ECAA75}"/>
                </a:ext>
              </a:extLst>
            </p:cNvPr>
            <p:cNvGrpSpPr/>
            <p:nvPr/>
          </p:nvGrpSpPr>
          <p:grpSpPr>
            <a:xfrm>
              <a:off x="5037905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16" name="群組 115">
                <a:extLst>
                  <a:ext uri="{FF2B5EF4-FFF2-40B4-BE49-F238E27FC236}">
                    <a16:creationId xmlns:a16="http://schemas.microsoft.com/office/drawing/2014/main" id="{B7D53579-4332-4A33-BC52-31509985569A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18" name="圖片 117">
                  <a:extLst>
                    <a:ext uri="{FF2B5EF4-FFF2-40B4-BE49-F238E27FC236}">
                      <a16:creationId xmlns:a16="http://schemas.microsoft.com/office/drawing/2014/main" id="{2CD91F93-4F06-48BE-8F17-033175747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19" name="橢圓 118">
                  <a:extLst>
                    <a:ext uri="{FF2B5EF4-FFF2-40B4-BE49-F238E27FC236}">
                      <a16:creationId xmlns:a16="http://schemas.microsoft.com/office/drawing/2014/main" id="{653E4295-A816-4128-B336-422C0B75239A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橢圓 119">
                  <a:extLst>
                    <a:ext uri="{FF2B5EF4-FFF2-40B4-BE49-F238E27FC236}">
                      <a16:creationId xmlns:a16="http://schemas.microsoft.com/office/drawing/2014/main" id="{74EAE93E-B047-407F-8362-E9197542D945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橢圓 120">
                  <a:extLst>
                    <a:ext uri="{FF2B5EF4-FFF2-40B4-BE49-F238E27FC236}">
                      <a16:creationId xmlns:a16="http://schemas.microsoft.com/office/drawing/2014/main" id="{B2286552-1F63-4EB0-B4E7-B93578CF85DB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CEFA1C2A-2635-4E4F-BE10-D058DC2AFD35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BF9B158D-A81A-42CB-9770-C9F0F99E0F50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E972EAA6-CEF7-4009-A2C5-61FEFDA277BE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D1AA5B2C-ADAA-49F9-8F31-12A54AEDC69D}"/>
                </a:ext>
              </a:extLst>
            </p:cNvPr>
            <p:cNvGrpSpPr/>
            <p:nvPr/>
          </p:nvGrpSpPr>
          <p:grpSpPr>
            <a:xfrm>
              <a:off x="7422603" y="2521625"/>
              <a:ext cx="2116189" cy="2064814"/>
              <a:chOff x="606357" y="2211622"/>
              <a:chExt cx="2116189" cy="2064814"/>
            </a:xfrm>
          </p:grpSpPr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3D9DB7AB-F932-498F-8DD9-80208F881A93}"/>
                  </a:ext>
                </a:extLst>
              </p:cNvPr>
              <p:cNvGrpSpPr/>
              <p:nvPr/>
            </p:nvGrpSpPr>
            <p:grpSpPr>
              <a:xfrm>
                <a:off x="606357" y="2211622"/>
                <a:ext cx="2116189" cy="1524538"/>
                <a:chOff x="477048" y="2488713"/>
                <a:chExt cx="2116189" cy="1524538"/>
              </a:xfrm>
            </p:grpSpPr>
            <p:pic>
              <p:nvPicPr>
                <p:cNvPr id="108" name="圖片 107">
                  <a:extLst>
                    <a:ext uri="{FF2B5EF4-FFF2-40B4-BE49-F238E27FC236}">
                      <a16:creationId xmlns:a16="http://schemas.microsoft.com/office/drawing/2014/main" id="{B0FC2C84-37E3-433C-8BA9-153FF3AA6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48" y="2488713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109" name="橢圓 108">
                  <a:extLst>
                    <a:ext uri="{FF2B5EF4-FFF2-40B4-BE49-F238E27FC236}">
                      <a16:creationId xmlns:a16="http://schemas.microsoft.com/office/drawing/2014/main" id="{70C18DA2-BF1C-441F-A1E8-145087F3DB2F}"/>
                    </a:ext>
                  </a:extLst>
                </p:cNvPr>
                <p:cNvSpPr/>
                <p:nvPr/>
              </p:nvSpPr>
              <p:spPr>
                <a:xfrm>
                  <a:off x="711200" y="2826327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橢圓 109">
                  <a:extLst>
                    <a:ext uri="{FF2B5EF4-FFF2-40B4-BE49-F238E27FC236}">
                      <a16:creationId xmlns:a16="http://schemas.microsoft.com/office/drawing/2014/main" id="{E6282141-AF66-44B6-B285-E14F4CF902B2}"/>
                    </a:ext>
                  </a:extLst>
                </p:cNvPr>
                <p:cNvSpPr/>
                <p:nvPr/>
              </p:nvSpPr>
              <p:spPr>
                <a:xfrm>
                  <a:off x="1158355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1" name="橢圓 110">
                  <a:extLst>
                    <a:ext uri="{FF2B5EF4-FFF2-40B4-BE49-F238E27FC236}">
                      <a16:creationId xmlns:a16="http://schemas.microsoft.com/office/drawing/2014/main" id="{0CD3C403-E541-4504-96C9-3E0C6751629B}"/>
                    </a:ext>
                  </a:extLst>
                </p:cNvPr>
                <p:cNvSpPr/>
                <p:nvPr/>
              </p:nvSpPr>
              <p:spPr>
                <a:xfrm>
                  <a:off x="1605510" y="2826327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496BA0E0-A526-40AA-87D1-C81BE6321ED9}"/>
                    </a:ext>
                  </a:extLst>
                </p:cNvPr>
                <p:cNvSpPr/>
                <p:nvPr/>
              </p:nvSpPr>
              <p:spPr>
                <a:xfrm>
                  <a:off x="2052665" y="2826327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E7DA5471-AA24-48FA-8BB0-1D896122CE4F}"/>
                    </a:ext>
                  </a:extLst>
                </p:cNvPr>
                <p:cNvSpPr/>
                <p:nvPr/>
              </p:nvSpPr>
              <p:spPr>
                <a:xfrm>
                  <a:off x="716915" y="3276600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橢圓 113">
                  <a:extLst>
                    <a:ext uri="{FF2B5EF4-FFF2-40B4-BE49-F238E27FC236}">
                      <a16:creationId xmlns:a16="http://schemas.microsoft.com/office/drawing/2014/main" id="{EA9EA600-B847-43C6-B9F7-E897E2904BF6}"/>
                    </a:ext>
                  </a:extLst>
                </p:cNvPr>
                <p:cNvSpPr/>
                <p:nvPr/>
              </p:nvSpPr>
              <p:spPr>
                <a:xfrm>
                  <a:off x="1158355" y="3276600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5" name="橢圓 114">
                  <a:extLst>
                    <a:ext uri="{FF2B5EF4-FFF2-40B4-BE49-F238E27FC236}">
                      <a16:creationId xmlns:a16="http://schemas.microsoft.com/office/drawing/2014/main" id="{737A195F-8156-45A1-8BBB-EC03D884C41F}"/>
                    </a:ext>
                  </a:extLst>
                </p:cNvPr>
                <p:cNvSpPr/>
                <p:nvPr/>
              </p:nvSpPr>
              <p:spPr>
                <a:xfrm>
                  <a:off x="1599795" y="3269455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A8C6CED-1292-4103-A24D-796943223D9C}"/>
                  </a:ext>
                </a:extLst>
              </p:cNvPr>
              <p:cNvCxnSpPr/>
              <p:nvPr/>
            </p:nvCxnSpPr>
            <p:spPr>
              <a:xfrm flipV="1">
                <a:off x="1664451" y="3943927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4090B500-F5ED-4F7B-BD33-E54538890884}"/>
                </a:ext>
              </a:extLst>
            </p:cNvPr>
            <p:cNvGrpSpPr/>
            <p:nvPr/>
          </p:nvGrpSpPr>
          <p:grpSpPr>
            <a:xfrm>
              <a:off x="9807301" y="2521625"/>
              <a:ext cx="2116189" cy="2064814"/>
              <a:chOff x="9807301" y="2226059"/>
              <a:chExt cx="2116189" cy="2064814"/>
            </a:xfrm>
          </p:grpSpPr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3FEE158B-6994-44BD-A66C-B919F28279C4}"/>
                  </a:ext>
                </a:extLst>
              </p:cNvPr>
              <p:cNvCxnSpPr/>
              <p:nvPr/>
            </p:nvCxnSpPr>
            <p:spPr>
              <a:xfrm flipV="1">
                <a:off x="10865395" y="3958364"/>
                <a:ext cx="0" cy="332509"/>
              </a:xfrm>
              <a:prstGeom prst="line">
                <a:avLst/>
              </a:prstGeom>
              <a:ln w="762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37539419-3A99-4F10-ADD9-5F4C3707BEAC}"/>
                  </a:ext>
                </a:extLst>
              </p:cNvPr>
              <p:cNvGrpSpPr/>
              <p:nvPr/>
            </p:nvGrpSpPr>
            <p:grpSpPr>
              <a:xfrm>
                <a:off x="9807301" y="2226059"/>
                <a:ext cx="2116189" cy="1524538"/>
                <a:chOff x="9807301" y="2226059"/>
                <a:chExt cx="2116189" cy="1524538"/>
              </a:xfrm>
            </p:grpSpPr>
            <p:pic>
              <p:nvPicPr>
                <p:cNvPr id="96" name="圖片 95">
                  <a:extLst>
                    <a:ext uri="{FF2B5EF4-FFF2-40B4-BE49-F238E27FC236}">
                      <a16:creationId xmlns:a16="http://schemas.microsoft.com/office/drawing/2014/main" id="{5D0C654B-57F7-4A7B-B87E-9AB84E80E3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7301" y="2226059"/>
                  <a:ext cx="2116189" cy="1524538"/>
                </a:xfrm>
                <a:prstGeom prst="rect">
                  <a:avLst/>
                </a:prstGeom>
              </p:spPr>
            </p:pic>
            <p:sp>
              <p:nvSpPr>
                <p:cNvPr id="97" name="橢圓 96">
                  <a:extLst>
                    <a:ext uri="{FF2B5EF4-FFF2-40B4-BE49-F238E27FC236}">
                      <a16:creationId xmlns:a16="http://schemas.microsoft.com/office/drawing/2014/main" id="{1CA68007-F827-4D9B-BBC0-424CE884954F}"/>
                    </a:ext>
                  </a:extLst>
                </p:cNvPr>
                <p:cNvSpPr/>
                <p:nvPr/>
              </p:nvSpPr>
              <p:spPr>
                <a:xfrm>
                  <a:off x="10041453" y="2563673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橢圓 97">
                  <a:extLst>
                    <a:ext uri="{FF2B5EF4-FFF2-40B4-BE49-F238E27FC236}">
                      <a16:creationId xmlns:a16="http://schemas.microsoft.com/office/drawing/2014/main" id="{D0E448AA-F6E0-4A7E-862E-6A01EA7A068B}"/>
                    </a:ext>
                  </a:extLst>
                </p:cNvPr>
                <p:cNvSpPr/>
                <p:nvPr/>
              </p:nvSpPr>
              <p:spPr>
                <a:xfrm>
                  <a:off x="10488608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9" name="橢圓 98">
                  <a:extLst>
                    <a:ext uri="{FF2B5EF4-FFF2-40B4-BE49-F238E27FC236}">
                      <a16:creationId xmlns:a16="http://schemas.microsoft.com/office/drawing/2014/main" id="{F6E1AC1B-BBE0-4E75-BA84-6ACE4D8D2ECD}"/>
                    </a:ext>
                  </a:extLst>
                </p:cNvPr>
                <p:cNvSpPr/>
                <p:nvPr/>
              </p:nvSpPr>
              <p:spPr>
                <a:xfrm>
                  <a:off x="10935763" y="2563673"/>
                  <a:ext cx="304800" cy="30480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18D3626F-1F7A-4F0D-B2E4-70CB1AB70B23}"/>
                    </a:ext>
                  </a:extLst>
                </p:cNvPr>
                <p:cNvSpPr/>
                <p:nvPr/>
              </p:nvSpPr>
              <p:spPr>
                <a:xfrm>
                  <a:off x="11382918" y="2563673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C11F94B7-C704-495C-8DA0-D9C0D445EB01}"/>
                    </a:ext>
                  </a:extLst>
                </p:cNvPr>
                <p:cNvSpPr/>
                <p:nvPr/>
              </p:nvSpPr>
              <p:spPr>
                <a:xfrm>
                  <a:off x="10047168" y="3013946"/>
                  <a:ext cx="304800" cy="304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2" name="橢圓 101">
                  <a:extLst>
                    <a:ext uri="{FF2B5EF4-FFF2-40B4-BE49-F238E27FC236}">
                      <a16:creationId xmlns:a16="http://schemas.microsoft.com/office/drawing/2014/main" id="{48B91977-7437-4142-8735-BF801AFE5089}"/>
                    </a:ext>
                  </a:extLst>
                </p:cNvPr>
                <p:cNvSpPr/>
                <p:nvPr/>
              </p:nvSpPr>
              <p:spPr>
                <a:xfrm>
                  <a:off x="10488608" y="3013946"/>
                  <a:ext cx="304800" cy="304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77DD106E-825E-498B-AB1F-56909750102E}"/>
                    </a:ext>
                  </a:extLst>
                </p:cNvPr>
                <p:cNvSpPr/>
                <p:nvPr/>
              </p:nvSpPr>
              <p:spPr>
                <a:xfrm>
                  <a:off x="10930048" y="3006801"/>
                  <a:ext cx="304800" cy="304800"/>
                </a:xfrm>
                <a:prstGeom prst="ellipse">
                  <a:avLst/>
                </a:prstGeom>
                <a:solidFill>
                  <a:srgbClr val="4A9CCC">
                    <a:alpha val="69804"/>
                  </a:srgbClr>
                </a:solidFill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04" name="直線接點 103">
                  <a:extLst>
                    <a:ext uri="{FF2B5EF4-FFF2-40B4-BE49-F238E27FC236}">
                      <a16:creationId xmlns:a16="http://schemas.microsoft.com/office/drawing/2014/main" id="{22E44ED4-868F-4375-97A0-3C0504F1F1F0}"/>
                    </a:ext>
                  </a:extLst>
                </p:cNvPr>
                <p:cNvCxnSpPr/>
                <p:nvPr/>
              </p:nvCxnSpPr>
              <p:spPr>
                <a:xfrm>
                  <a:off x="10922903" y="3013946"/>
                  <a:ext cx="304800" cy="3048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接點 104">
                  <a:extLst>
                    <a:ext uri="{FF2B5EF4-FFF2-40B4-BE49-F238E27FC236}">
                      <a16:creationId xmlns:a16="http://schemas.microsoft.com/office/drawing/2014/main" id="{6768E76D-68D2-4353-AE17-FBF690E3C09B}"/>
                    </a:ext>
                  </a:extLst>
                </p:cNvPr>
                <p:cNvCxnSpPr/>
                <p:nvPr/>
              </p:nvCxnSpPr>
              <p:spPr>
                <a:xfrm flipH="1">
                  <a:off x="10930048" y="3013946"/>
                  <a:ext cx="297655" cy="29765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515676D9-E9ED-4390-A684-AB0BEE0D1C3C}"/>
              </a:ext>
            </a:extLst>
          </p:cNvPr>
          <p:cNvCxnSpPr>
            <a:cxnSpLocks/>
          </p:cNvCxnSpPr>
          <p:nvPr/>
        </p:nvCxnSpPr>
        <p:spPr>
          <a:xfrm>
            <a:off x="7120752" y="4243374"/>
            <a:ext cx="313341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7B497658-2EED-4C7D-BBF9-5EE63B6A938C}"/>
              </a:ext>
            </a:extLst>
          </p:cNvPr>
          <p:cNvSpPr txBox="1"/>
          <p:nvPr/>
        </p:nvSpPr>
        <p:spPr>
          <a:xfrm>
            <a:off x="8319411" y="37607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74BA7C2D-2ADA-4A6B-9BA9-23A9B751F17B}"/>
              </a:ext>
            </a:extLst>
          </p:cNvPr>
          <p:cNvCxnSpPr>
            <a:cxnSpLocks/>
          </p:cNvCxnSpPr>
          <p:nvPr/>
        </p:nvCxnSpPr>
        <p:spPr>
          <a:xfrm flipH="1">
            <a:off x="7120752" y="5723819"/>
            <a:ext cx="31494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4ED7A85F-60C2-43D7-8CC4-193D651FD9A7}"/>
              </a:ext>
            </a:extLst>
          </p:cNvPr>
          <p:cNvSpPr txBox="1"/>
          <p:nvPr/>
        </p:nvSpPr>
        <p:spPr>
          <a:xfrm>
            <a:off x="8325638" y="519889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fetch</a:t>
            </a:r>
            <a:endParaRPr lang="zh-TW" altLang="en-US" dirty="0"/>
          </a:p>
        </p:txBody>
      </p: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015C1F86-B622-42ED-BB5A-5AE5AAFEBE4C}"/>
              </a:ext>
            </a:extLst>
          </p:cNvPr>
          <p:cNvCxnSpPr>
            <a:cxnSpLocks/>
          </p:cNvCxnSpPr>
          <p:nvPr/>
        </p:nvCxnSpPr>
        <p:spPr>
          <a:xfrm flipH="1">
            <a:off x="2076737" y="6362865"/>
            <a:ext cx="82625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2343FB76-EEDC-4942-BF83-DC570BFCB80C}"/>
              </a:ext>
            </a:extLst>
          </p:cNvPr>
          <p:cNvSpPr txBox="1"/>
          <p:nvPr/>
        </p:nvSpPr>
        <p:spPr>
          <a:xfrm>
            <a:off x="7861185" y="587906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clone / pull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67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E5578-BAEA-4727-83EB-236BA83D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哪裡有遠端儲存庫的服務可用？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C05A5-190C-4D8B-AA33-7E98B50B5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GitHub: </a:t>
            </a:r>
            <a:r>
              <a:rPr lang="en-US" altLang="zh-TW" sz="2800" dirty="0">
                <a:hlinkClick r:id="rId2"/>
              </a:rPr>
              <a:t>https://github.com/</a:t>
            </a:r>
            <a:endParaRPr lang="en-US" altLang="zh-TW" sz="2800" dirty="0"/>
          </a:p>
          <a:p>
            <a:r>
              <a:rPr lang="en-US" altLang="zh-TW" sz="2800" dirty="0"/>
              <a:t>GitLab: </a:t>
            </a:r>
            <a:r>
              <a:rPr lang="en-US" altLang="zh-TW" sz="2800" dirty="0">
                <a:hlinkClick r:id="rId3"/>
              </a:rPr>
              <a:t>https://gitlab.com/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>
                <a:hlinkClick r:id="rId4"/>
              </a:rPr>
              <a:t>更多 </a:t>
            </a:r>
            <a:r>
              <a:rPr lang="en-US" altLang="zh-TW" sz="2800" dirty="0">
                <a:hlinkClick r:id="rId4"/>
              </a:rPr>
              <a:t>Git Hosting</a:t>
            </a: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84F4DD-D5C3-40DA-8105-729650D0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42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C56CF-74F3-44DA-A983-148CA544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遠端儲存庫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93D8B4-9DF1-488D-9E54-3C4474F5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火災發生時，你該怎麼做？</a:t>
            </a:r>
          </a:p>
        </p:txBody>
      </p:sp>
      <p:pic>
        <p:nvPicPr>
          <p:cNvPr id="2050" name="Picture 2" descr="https://upload.wikimedia.org/wikipedia/commons/a/a7/In_case_of_fire_git_push_first.jpg">
            <a:extLst>
              <a:ext uri="{FF2B5EF4-FFF2-40B4-BE49-F238E27FC236}">
                <a16:creationId xmlns:a16="http://schemas.microsoft.com/office/drawing/2014/main" id="{8EC44359-189B-4058-97EF-E47601DEF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6" t="8175" r="11090" b="19507"/>
          <a:stretch/>
        </p:blipFill>
        <p:spPr bwMode="auto">
          <a:xfrm>
            <a:off x="3790466" y="2680661"/>
            <a:ext cx="4600417" cy="39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F49FC0-277A-46F5-85FA-DFE466A0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41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50ACC10-FCC5-45BE-A3AD-CB6AB2B4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/>
              <a:t>GitHub</a:t>
            </a:r>
            <a:endParaRPr lang="zh-TW" altLang="en-US" sz="96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1B6B798-C633-45EA-8E1D-919058CC4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一個存放 </a:t>
            </a:r>
            <a:r>
              <a:rPr lang="en-US" altLang="zh-TW" dirty="0"/>
              <a:t>Git </a:t>
            </a:r>
            <a:r>
              <a:rPr lang="zh-TW" altLang="en-US" dirty="0"/>
              <a:t>儲存庫的網站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467062-1ABA-4EC2-9931-FC9D099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29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50ACC10-FCC5-45BE-A3AD-CB6AB2B4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/>
              <a:t>VCS</a:t>
            </a:r>
            <a:endParaRPr lang="zh-TW" altLang="en-US" sz="96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1B6B798-C633-45EA-8E1D-919058CC4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Version Control System</a:t>
            </a:r>
            <a:br>
              <a:rPr lang="en-US" altLang="zh-TW" dirty="0"/>
            </a:br>
            <a:r>
              <a:rPr lang="zh-TW" altLang="en-US" dirty="0"/>
              <a:t>（版本控制系統）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467062-1ABA-4EC2-9931-FC9D099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84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A6D4446-AA02-40AE-B76F-D9537442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GitHub</a:t>
            </a:r>
            <a:endParaRPr lang="zh-TW" altLang="en-US" sz="48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0DB537-505B-438C-84F5-17CB5B55B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一個存放 </a:t>
            </a:r>
            <a:r>
              <a:rPr lang="en-US" altLang="zh-TW" dirty="0"/>
              <a:t>Git </a:t>
            </a:r>
            <a:r>
              <a:rPr lang="zh-TW" altLang="en-US" dirty="0"/>
              <a:t>儲存庫的網站</a:t>
            </a:r>
            <a:endParaRPr lang="en-US" altLang="zh-TW" dirty="0">
              <a:solidFill>
                <a:srgbClr val="FFC000"/>
              </a:solidFill>
              <a:effectLst/>
            </a:endParaRPr>
          </a:p>
          <a:p>
            <a:r>
              <a:rPr lang="zh-TW" altLang="en-US" dirty="0"/>
              <a:t>方便查看檔案的修改紀錄</a:t>
            </a:r>
            <a:endParaRPr lang="en-US" altLang="zh-TW" dirty="0"/>
          </a:p>
          <a:p>
            <a:r>
              <a:rPr lang="zh-TW" altLang="en-US" dirty="0"/>
              <a:t>使專案的協作更加方便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6125AD-49FE-4E07-9D84-0EF722CD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66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CE6B20B-8E24-4B22-A037-36FD3C8F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Git &amp; GitHub</a:t>
            </a:r>
            <a:endParaRPr lang="zh-TW" altLang="en-US" sz="40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1AFC70-34D7-44DE-BCCE-B7AF3CF8B0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2800" dirty="0"/>
              <a:t>Git</a:t>
            </a:r>
          </a:p>
          <a:p>
            <a:pPr lvl="1"/>
            <a:r>
              <a:rPr lang="en-US" altLang="zh-TW" sz="2400" dirty="0">
                <a:hlinkClick r:id="rId2"/>
              </a:rPr>
              <a:t>https://git-scm.com/</a:t>
            </a:r>
            <a:endParaRPr lang="en-US" altLang="zh-TW" sz="2400" dirty="0"/>
          </a:p>
          <a:p>
            <a:pPr lvl="1"/>
            <a:r>
              <a:rPr lang="zh-TW" altLang="en-US" sz="2400" dirty="0"/>
              <a:t>軟體</a:t>
            </a:r>
            <a:endParaRPr lang="en-US" altLang="zh-TW" sz="2400" dirty="0"/>
          </a:p>
          <a:p>
            <a:pPr lvl="1"/>
            <a:r>
              <a:rPr lang="zh-TW" altLang="en-US" sz="2400" dirty="0"/>
              <a:t>版本控制系統</a:t>
            </a:r>
            <a:endParaRPr lang="en-US" altLang="zh-TW" sz="2400" dirty="0"/>
          </a:p>
          <a:p>
            <a:pPr lvl="1"/>
            <a:endParaRPr lang="zh-TW" altLang="en-US" sz="2400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FFB98C9-6933-4E84-A40B-F0F6100919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GitHub</a:t>
            </a:r>
          </a:p>
          <a:p>
            <a:pPr lvl="1"/>
            <a:r>
              <a:rPr lang="en-US" altLang="zh-TW" sz="2400" dirty="0">
                <a:hlinkClick r:id="rId3"/>
              </a:rPr>
              <a:t>https://github.com/</a:t>
            </a:r>
            <a:endParaRPr lang="en-US" altLang="zh-TW" sz="2400" dirty="0"/>
          </a:p>
          <a:p>
            <a:pPr lvl="1"/>
            <a:r>
              <a:rPr lang="zh-TW" altLang="en-US" sz="2400" dirty="0"/>
              <a:t>商業網站</a:t>
            </a:r>
            <a:endParaRPr lang="en-US" altLang="zh-TW" sz="2400" dirty="0"/>
          </a:p>
          <a:p>
            <a:pPr lvl="1"/>
            <a:r>
              <a:rPr lang="en-US" altLang="zh-TW" sz="2400" dirty="0"/>
              <a:t>Git Hosting</a:t>
            </a:r>
            <a:br>
              <a:rPr lang="en-US" altLang="zh-TW" sz="2400" dirty="0"/>
            </a:br>
            <a:r>
              <a:rPr lang="zh-TW" altLang="en-US" sz="2400" dirty="0"/>
              <a:t>（放置 </a:t>
            </a:r>
            <a:r>
              <a:rPr lang="en-US" altLang="zh-TW" sz="2400" dirty="0"/>
              <a:t>Git </a:t>
            </a:r>
            <a:r>
              <a:rPr lang="zh-TW" altLang="en-US" sz="2400" dirty="0"/>
              <a:t>儲存庫的網站）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A438B0-2D65-4A42-AE30-416EF978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79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8830C66-99B2-44B0-A74D-4E47A9FE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/>
              <a:t>GitHub </a:t>
            </a:r>
            <a:r>
              <a:rPr lang="zh-TW" altLang="en-US" dirty="0"/>
              <a:t>專案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063A662-22B7-4183-86B0-1E68A071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 </a:t>
            </a:r>
            <a:r>
              <a:rPr lang="en-US" altLang="zh-TW" dirty="0"/>
              <a:t>GitHub </a:t>
            </a:r>
            <a:r>
              <a:rPr lang="zh-TW" altLang="en-US" dirty="0"/>
              <a:t>首頁</a:t>
            </a:r>
            <a:endParaRPr lang="en-US" altLang="zh-TW" dirty="0"/>
          </a:p>
          <a:p>
            <a:r>
              <a:rPr lang="zh-TW" altLang="en-US" dirty="0"/>
              <a:t>點擊右上角加號中的 </a:t>
            </a:r>
            <a:r>
              <a:rPr lang="en-US" altLang="zh-TW" dirty="0"/>
              <a:t>New repository</a:t>
            </a:r>
          </a:p>
          <a:p>
            <a:r>
              <a:rPr lang="zh-TW" altLang="en-US" dirty="0"/>
              <a:t>填寫儲存庫名稱</a:t>
            </a:r>
            <a:endParaRPr lang="en-US" altLang="zh-TW" dirty="0"/>
          </a:p>
          <a:p>
            <a:r>
              <a:rPr lang="zh-TW" altLang="en-US" dirty="0"/>
              <a:t>點擊 </a:t>
            </a:r>
            <a:r>
              <a:rPr lang="en-US" altLang="zh-TW" dirty="0"/>
              <a:t>Create repository </a:t>
            </a:r>
            <a:r>
              <a:rPr lang="zh-TW" altLang="en-US" dirty="0"/>
              <a:t>建立專案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328B22-1723-4C4F-997B-A49B5715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0EA795-8FE0-470C-A23E-2E79F433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41" y="2351663"/>
            <a:ext cx="2257425" cy="6953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D917A34-A43C-46FD-8767-E6EDB015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8" y="3158867"/>
            <a:ext cx="4142798" cy="36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10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FB97F-F3A7-491A-9F96-FBD02623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專案建立後的畫面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B72257-5618-4BA0-9D69-620F84E5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B166B-8C51-4170-9E84-500F367E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8E8271-0C77-4223-9140-BD4F8A2F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0" y="1588655"/>
            <a:ext cx="11876779" cy="51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3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D7017-1DCC-4060-9E9A-453703CD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個人專案＆小組專案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88C87-FBEE-45F1-B523-0941A621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個人專案</a:t>
            </a:r>
            <a:endParaRPr lang="en-US" altLang="zh-TW" dirty="0"/>
          </a:p>
          <a:p>
            <a:pPr lvl="1"/>
            <a:r>
              <a:rPr lang="zh-TW" altLang="en-US" dirty="0"/>
              <a:t>課堂練習、</a:t>
            </a:r>
            <a:r>
              <a:rPr lang="en-US" altLang="zh-TW" dirty="0"/>
              <a:t>Lab…</a:t>
            </a:r>
            <a:r>
              <a:rPr lang="zh-TW" altLang="en-US" dirty="0"/>
              <a:t>等</a:t>
            </a:r>
            <a:endParaRPr lang="en-US" altLang="zh-TW" dirty="0"/>
          </a:p>
          <a:p>
            <a:r>
              <a:rPr lang="zh-TW" altLang="en-US" dirty="0"/>
              <a:t>小組專案 </a:t>
            </a:r>
            <a:r>
              <a:rPr lang="zh-TW" altLang="en-US" dirty="0">
                <a:solidFill>
                  <a:srgbClr val="FFC000"/>
                </a:solidFill>
              </a:rPr>
              <a:t>← 用其中一個人的個人專案也可以</a:t>
            </a:r>
            <a:endParaRPr lang="en-US" altLang="zh-TW" dirty="0">
              <a:solidFill>
                <a:srgbClr val="FFC000"/>
              </a:solidFill>
            </a:endParaRPr>
          </a:p>
          <a:p>
            <a:pPr lvl="1"/>
            <a:r>
              <a:rPr lang="zh-TW" altLang="en-US" dirty="0"/>
              <a:t>小組專題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1E713C-FC70-408C-98E1-A954EE4F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157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14958-D49F-423E-9097-D8B03579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將其他組員設定為協作者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94EF2F-B060-4FCC-AB5A-82286DFAC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點擊 </a:t>
            </a:r>
            <a:r>
              <a:rPr lang="en-US" altLang="zh-TW" dirty="0"/>
              <a:t>Settings → Manage access </a:t>
            </a:r>
            <a:r>
              <a:rPr lang="zh-TW" altLang="en-US" dirty="0"/>
              <a:t>進入協作者設定頁面</a:t>
            </a:r>
            <a:endParaRPr lang="en-US" altLang="zh-TW" dirty="0"/>
          </a:p>
          <a:p>
            <a:r>
              <a:rPr lang="zh-TW" altLang="en-US" dirty="0"/>
              <a:t>輸入組員帳號，並按下 </a:t>
            </a:r>
            <a:r>
              <a:rPr lang="en-US" altLang="zh-TW" dirty="0"/>
              <a:t>Add collaborator</a:t>
            </a:r>
          </a:p>
          <a:p>
            <a:r>
              <a:rPr lang="zh-TW" altLang="en-US" dirty="0"/>
              <a:t>等待組員接受邀請</a:t>
            </a:r>
            <a:endParaRPr lang="en-US" altLang="zh-TW" dirty="0"/>
          </a:p>
          <a:p>
            <a:pPr lvl="1"/>
            <a:r>
              <a:rPr lang="zh-TW" altLang="en-US" dirty="0"/>
              <a:t>可請組員收信並點擊通知信件中的連結，</a:t>
            </a:r>
            <a:br>
              <a:rPr lang="en-US" altLang="zh-TW" dirty="0"/>
            </a:br>
            <a:r>
              <a:rPr lang="zh-TW" altLang="en-US" dirty="0"/>
              <a:t>或點擊 </a:t>
            </a:r>
            <a:r>
              <a:rPr lang="en-US" altLang="zh-TW" dirty="0"/>
              <a:t>Copy invite link </a:t>
            </a:r>
            <a:r>
              <a:rPr lang="zh-TW" altLang="en-US" dirty="0"/>
              <a:t>複製連結請組員點擊</a:t>
            </a:r>
            <a:endParaRPr lang="en-US" altLang="zh-TW" dirty="0"/>
          </a:p>
          <a:p>
            <a:r>
              <a:rPr lang="zh-TW" altLang="en-US" dirty="0"/>
              <a:t>組員點擊 </a:t>
            </a:r>
            <a:r>
              <a:rPr lang="en-US" altLang="zh-TW" dirty="0"/>
              <a:t>Accept invitation </a:t>
            </a:r>
            <a:r>
              <a:rPr lang="zh-TW" altLang="en-US" dirty="0"/>
              <a:t>接受邀請連結，並成為協作者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898A60-2FA7-4EAE-8486-EF7D37E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0AAFB0-28D1-4D0C-B34D-BC501C7BE6DD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由小組專案擁有者在小組專案操作即可</a:t>
            </a:r>
          </a:p>
        </p:txBody>
      </p:sp>
    </p:spTree>
    <p:extLst>
      <p:ext uri="{BB962C8B-B14F-4D97-AF65-F5344CB8AC3E}">
        <p14:creationId xmlns:p14="http://schemas.microsoft.com/office/powerpoint/2010/main" val="102386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C6F9B-5A94-4D89-8C7E-1E8944EA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登記小組＆專案網址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6D89E5-41D9-47CB-9A4A-AA4B7DFD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496241" cy="3695136"/>
          </a:xfrm>
        </p:spPr>
        <p:txBody>
          <a:bodyPr/>
          <a:lstStyle/>
          <a:p>
            <a:r>
              <a:rPr lang="zh-TW" altLang="en-US" dirty="0"/>
              <a:t>每組填寫一份即可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https://forms.gle/Gfq7kDwH4hUfLC6V6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D0437F-8F97-4936-B97F-7EE9AFEC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453715-A7E3-471F-8F0A-28D285C63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82" y="1664855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74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50ACC10-FCC5-45BE-A3AD-CB6AB2B4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9600" dirty="0" err="1"/>
              <a:t>GitKraken</a:t>
            </a:r>
            <a:endParaRPr lang="zh-TW" altLang="en-US" sz="96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1B6B798-C633-45EA-8E1D-919058CC4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一款 </a:t>
            </a:r>
            <a:r>
              <a:rPr lang="en-US" altLang="zh-TW" dirty="0"/>
              <a:t>Git GUI </a:t>
            </a:r>
            <a:r>
              <a:rPr lang="zh-TW" altLang="en-US" dirty="0"/>
              <a:t>客戶端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467062-1ABA-4EC2-9931-FC9D099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634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AEC5853-06DC-41E8-AF1D-DBD24155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為何使用圖形化介面？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2CEC73-7B91-4940-86B8-8BF5185B2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方便操作</a:t>
            </a:r>
            <a:endParaRPr lang="en-US" altLang="zh-TW" dirty="0"/>
          </a:p>
          <a:p>
            <a:r>
              <a:rPr lang="zh-TW" altLang="en-US" dirty="0"/>
              <a:t>不用背大量指令</a:t>
            </a:r>
            <a:endParaRPr lang="en-US" altLang="zh-TW" dirty="0"/>
          </a:p>
          <a:p>
            <a:r>
              <a:rPr lang="zh-TW" altLang="en-US" dirty="0"/>
              <a:t>避免對初學者造成太大壓力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CC7EFD-01E4-4E4D-AB92-769C906C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81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0590DB9-8B09-4267-99B2-49527A15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GitKraken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11A7BC-64F4-48C4-96D0-79162DC0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zh-TW" altLang="en-US" dirty="0"/>
              <a:t>直接從官方網站下載並安裝 </a:t>
            </a:r>
            <a:r>
              <a:rPr lang="en-US" altLang="zh-TW" dirty="0">
                <a:hlinkClick r:id="rId2"/>
              </a:rPr>
              <a:t>https://www.gitkraken.com/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GitHub </a:t>
            </a:r>
            <a:r>
              <a:rPr lang="zh-TW" altLang="en-US" dirty="0"/>
              <a:t>帳號登入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203A59-4D29-4C5A-875A-21DFB5FA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4ED310-C7E8-42E1-85B4-C9C4D448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20" y="3204082"/>
            <a:ext cx="2899208" cy="33670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4DD8DA-F8A3-48AC-9ECB-9800FD56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534" y="3204082"/>
            <a:ext cx="6915150" cy="25717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3D3C87A-B88E-4E9E-9778-A2D215922192}"/>
              </a:ext>
            </a:extLst>
          </p:cNvPr>
          <p:cNvSpPr/>
          <p:nvPr/>
        </p:nvSpPr>
        <p:spPr>
          <a:xfrm>
            <a:off x="1653308" y="3569658"/>
            <a:ext cx="2401456" cy="531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2E2AE6-D85A-445C-A916-EA5535675407}"/>
              </a:ext>
            </a:extLst>
          </p:cNvPr>
          <p:cNvSpPr/>
          <p:nvPr/>
        </p:nvSpPr>
        <p:spPr>
          <a:xfrm>
            <a:off x="6608213" y="4356320"/>
            <a:ext cx="3006841" cy="751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18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為什麼？</a:t>
            </a:r>
          </a:p>
        </p:txBody>
      </p:sp>
      <p:pic>
        <p:nvPicPr>
          <p:cNvPr id="7" name="圖形 6" descr="文件">
            <a:extLst>
              <a:ext uri="{FF2B5EF4-FFF2-40B4-BE49-F238E27FC236}">
                <a16:creationId xmlns:a16="http://schemas.microsoft.com/office/drawing/2014/main" id="{816C6A7B-1DDA-4641-BBE1-2C430EDB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0552" y="3429000"/>
            <a:ext cx="914400" cy="914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A35A779-DA6A-422F-A8B4-7B11BC9A171D}"/>
              </a:ext>
            </a:extLst>
          </p:cNvPr>
          <p:cNvSpPr txBox="1"/>
          <p:nvPr/>
        </p:nvSpPr>
        <p:spPr>
          <a:xfrm>
            <a:off x="1481881" y="2157396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當你撰寫程式時，如果你想備份，你會怎麼做？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622FF6-C569-4D52-8544-BCEAFB29FD22}"/>
              </a:ext>
            </a:extLst>
          </p:cNvPr>
          <p:cNvSpPr txBox="1"/>
          <p:nvPr/>
        </p:nvSpPr>
        <p:spPr>
          <a:xfrm>
            <a:off x="2177649" y="451999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複製一份備份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CE81CB-017D-491F-94F7-B1BCCC662B3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361450" y="3869608"/>
            <a:ext cx="1469102" cy="165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F22593-4FB0-40FB-97F4-28547F6B7326}"/>
              </a:ext>
            </a:extLst>
          </p:cNvPr>
          <p:cNvSpPr txBox="1"/>
          <p:nvPr/>
        </p:nvSpPr>
        <p:spPr>
          <a:xfrm>
            <a:off x="3007364" y="51012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另一份備份</a:t>
            </a:r>
          </a:p>
        </p:txBody>
      </p:sp>
      <p:pic>
        <p:nvPicPr>
          <p:cNvPr id="17" name="圖形 16" descr="文件">
            <a:extLst>
              <a:ext uri="{FF2B5EF4-FFF2-40B4-BE49-F238E27FC236}">
                <a16:creationId xmlns:a16="http://schemas.microsoft.com/office/drawing/2014/main" id="{4FC86849-95EB-4AF3-AD58-E847E44E8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0552" y="4493719"/>
            <a:ext cx="914400" cy="914400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3BEC0C3-965E-4306-8BB2-D820E1BD18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313825" y="4326808"/>
            <a:ext cx="1516727" cy="6241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6478143-E903-43DE-9F48-EFD5679F9502}"/>
              </a:ext>
            </a:extLst>
          </p:cNvPr>
          <p:cNvSpPr txBox="1"/>
          <p:nvPr/>
        </p:nvSpPr>
        <p:spPr>
          <a:xfrm>
            <a:off x="3781427" y="56824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更多備份</a:t>
            </a:r>
          </a:p>
        </p:txBody>
      </p:sp>
      <p:pic>
        <p:nvPicPr>
          <p:cNvPr id="22" name="圖形 21" descr="文件">
            <a:extLst>
              <a:ext uri="{FF2B5EF4-FFF2-40B4-BE49-F238E27FC236}">
                <a16:creationId xmlns:a16="http://schemas.microsoft.com/office/drawing/2014/main" id="{8D16E6C9-D945-4A4E-A342-70AE05E45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5654" y="3250108"/>
            <a:ext cx="914400" cy="914400"/>
          </a:xfrm>
          <a:prstGeom prst="rect">
            <a:avLst/>
          </a:prstGeom>
        </p:spPr>
      </p:pic>
      <p:pic>
        <p:nvPicPr>
          <p:cNvPr id="26" name="圖形 25" descr="文件">
            <a:extLst>
              <a:ext uri="{FF2B5EF4-FFF2-40B4-BE49-F238E27FC236}">
                <a16:creationId xmlns:a16="http://schemas.microsoft.com/office/drawing/2014/main" id="{05640CF4-25C8-4A81-B31F-D49CE6B8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6426" y="3670306"/>
            <a:ext cx="914400" cy="914400"/>
          </a:xfrm>
          <a:prstGeom prst="rect">
            <a:avLst/>
          </a:prstGeom>
        </p:spPr>
      </p:pic>
      <p:pic>
        <p:nvPicPr>
          <p:cNvPr id="27" name="圖形 26" descr="文件">
            <a:extLst>
              <a:ext uri="{FF2B5EF4-FFF2-40B4-BE49-F238E27FC236}">
                <a16:creationId xmlns:a16="http://schemas.microsoft.com/office/drawing/2014/main" id="{72AAD214-2BDC-45D1-83DE-7B0E4154F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5802" y="4587916"/>
            <a:ext cx="914400" cy="914400"/>
          </a:xfrm>
          <a:prstGeom prst="rect">
            <a:avLst/>
          </a:prstGeom>
        </p:spPr>
      </p:pic>
      <p:pic>
        <p:nvPicPr>
          <p:cNvPr id="28" name="圖形 27" descr="文件">
            <a:extLst>
              <a:ext uri="{FF2B5EF4-FFF2-40B4-BE49-F238E27FC236}">
                <a16:creationId xmlns:a16="http://schemas.microsoft.com/office/drawing/2014/main" id="{165DD7ED-C849-4C05-A90C-186737FD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3972" y="4278192"/>
            <a:ext cx="914400" cy="914400"/>
          </a:xfrm>
          <a:prstGeom prst="rect">
            <a:avLst/>
          </a:prstGeom>
        </p:spPr>
      </p:pic>
      <p:pic>
        <p:nvPicPr>
          <p:cNvPr id="29" name="圖形 28" descr="文件">
            <a:extLst>
              <a:ext uri="{FF2B5EF4-FFF2-40B4-BE49-F238E27FC236}">
                <a16:creationId xmlns:a16="http://schemas.microsoft.com/office/drawing/2014/main" id="{F7A7CDA1-C92A-420A-96D2-74DA3F07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9131" y="4105304"/>
            <a:ext cx="914400" cy="914400"/>
          </a:xfrm>
          <a:prstGeom prst="rect">
            <a:avLst/>
          </a:prstGeom>
        </p:spPr>
      </p:pic>
      <p:pic>
        <p:nvPicPr>
          <p:cNvPr id="30" name="圖形 29" descr="文件">
            <a:extLst>
              <a:ext uri="{FF2B5EF4-FFF2-40B4-BE49-F238E27FC236}">
                <a16:creationId xmlns:a16="http://schemas.microsoft.com/office/drawing/2014/main" id="{A1C9A0FB-B766-4CE7-8FA5-E2B28844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5266" y="4587916"/>
            <a:ext cx="914400" cy="914400"/>
          </a:xfrm>
          <a:prstGeom prst="rect">
            <a:avLst/>
          </a:prstGeom>
        </p:spPr>
      </p:pic>
      <p:pic>
        <p:nvPicPr>
          <p:cNvPr id="31" name="圖形 30" descr="文件">
            <a:extLst>
              <a:ext uri="{FF2B5EF4-FFF2-40B4-BE49-F238E27FC236}">
                <a16:creationId xmlns:a16="http://schemas.microsoft.com/office/drawing/2014/main" id="{43162D0B-2066-4E87-BCE1-821E6D6F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8366" y="3107977"/>
            <a:ext cx="914400" cy="914400"/>
          </a:xfrm>
          <a:prstGeom prst="rect">
            <a:avLst/>
          </a:prstGeom>
        </p:spPr>
      </p:pic>
      <p:pic>
        <p:nvPicPr>
          <p:cNvPr id="33" name="圖形 32" descr="文件">
            <a:extLst>
              <a:ext uri="{FF2B5EF4-FFF2-40B4-BE49-F238E27FC236}">
                <a16:creationId xmlns:a16="http://schemas.microsoft.com/office/drawing/2014/main" id="{47E2ED35-1BBD-4335-ACB9-914FA9FD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823" y="3385669"/>
            <a:ext cx="914400" cy="914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9B182-0F24-41AE-B85F-D9AA413E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7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F0286-2CE4-4FC2-95AE-20EE6C32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GitKraken</a:t>
            </a:r>
            <a:r>
              <a:rPr lang="en-US" altLang="zh-TW" dirty="0"/>
              <a:t> </a:t>
            </a:r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C9AA2D-8379-4F35-8AA7-C508711C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0A2979-D532-4D3F-A0E3-48B5E0A6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0907D1-A9DC-4BB9-BEDA-170FFC52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62" y="1607418"/>
            <a:ext cx="9347626" cy="50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F0286-2CE4-4FC2-95AE-20EE6C32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GitKraken</a:t>
            </a:r>
            <a:r>
              <a:rPr lang="en-US" altLang="zh-TW" dirty="0"/>
              <a:t> </a:t>
            </a:r>
            <a:r>
              <a:rPr lang="zh-TW" altLang="en-US" dirty="0"/>
              <a:t>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C9AA2D-8379-4F35-8AA7-C508711C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0A2979-D532-4D3F-A0E3-48B5E0A6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0907D1-A9DC-4BB9-BEDA-170FFC52F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2" y="1607418"/>
            <a:ext cx="9347625" cy="50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0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7970B1-379E-446A-962B-72551E02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6" y="3683928"/>
            <a:ext cx="7348264" cy="29847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A933176-6B38-4912-8F93-AF83734F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設定個人檔案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3C2A3-F25A-44DE-9C62-F1FF163B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 </a:t>
            </a:r>
            <a:r>
              <a:rPr lang="en-US" altLang="zh-TW" dirty="0"/>
              <a:t>File </a:t>
            </a:r>
            <a:r>
              <a:rPr lang="zh-TW" altLang="en-US" dirty="0"/>
              <a:t>→ </a:t>
            </a:r>
            <a:r>
              <a:rPr lang="en-US" altLang="zh-TW" dirty="0"/>
              <a:t>Preferences…</a:t>
            </a:r>
            <a:r>
              <a:rPr lang="zh-TW" altLang="en-US" dirty="0"/>
              <a:t> → </a:t>
            </a:r>
            <a:r>
              <a:rPr lang="en-US" altLang="zh-TW" dirty="0"/>
              <a:t>Profiles</a:t>
            </a:r>
          </a:p>
          <a:p>
            <a:r>
              <a:rPr lang="zh-TW" altLang="en-US" dirty="0"/>
              <a:t>確認個人資料（</a:t>
            </a:r>
            <a:r>
              <a:rPr lang="zh-TW" altLang="en-US" dirty="0">
                <a:solidFill>
                  <a:srgbClr val="FFC000"/>
                </a:solidFill>
              </a:rPr>
              <a:t>暱稱 </a:t>
            </a:r>
            <a:r>
              <a:rPr lang="zh-TW" altLang="en-US" dirty="0"/>
              <a:t>＆ </a:t>
            </a:r>
            <a:r>
              <a:rPr lang="en-US" altLang="zh-TW" dirty="0">
                <a:solidFill>
                  <a:srgbClr val="FFC000"/>
                </a:solidFill>
              </a:rPr>
              <a:t>E-mail</a:t>
            </a:r>
            <a:r>
              <a:rPr lang="zh-TW" altLang="en-US" dirty="0"/>
              <a:t>）是否自動由 </a:t>
            </a:r>
            <a:r>
              <a:rPr lang="en-US" altLang="zh-TW" dirty="0"/>
              <a:t>GitHub </a:t>
            </a:r>
            <a:r>
              <a:rPr lang="zh-TW" altLang="en-US" dirty="0"/>
              <a:t>帶入</a:t>
            </a:r>
            <a:endParaRPr lang="en-US" altLang="zh-TW" dirty="0"/>
          </a:p>
          <a:p>
            <a:r>
              <a:rPr lang="zh-TW" altLang="en-US" dirty="0"/>
              <a:t>若無自動帶入，則請自行新增一組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60A373-71D4-428B-9E6E-665258F7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14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6A708-8960-4FBB-8446-DFCA25BA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連結 </a:t>
            </a:r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F282C2-AE52-402A-97D2-EFDE64029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 </a:t>
            </a:r>
            <a:r>
              <a:rPr lang="en-US" altLang="zh-TW" dirty="0"/>
              <a:t>File </a:t>
            </a:r>
            <a:r>
              <a:rPr lang="zh-TW" altLang="en-US" dirty="0"/>
              <a:t>→ </a:t>
            </a:r>
            <a:r>
              <a:rPr lang="en-US" altLang="zh-TW" dirty="0"/>
              <a:t>Preferences…</a:t>
            </a:r>
            <a:r>
              <a:rPr lang="zh-TW" altLang="en-US" dirty="0"/>
              <a:t> → </a:t>
            </a:r>
            <a:r>
              <a:rPr lang="en-US" altLang="zh-TW" dirty="0"/>
              <a:t>Authentication </a:t>
            </a:r>
            <a:r>
              <a:rPr lang="zh-TW" altLang="en-US" dirty="0"/>
              <a:t>→ </a:t>
            </a:r>
            <a:r>
              <a:rPr lang="en-US" altLang="zh-TW" dirty="0"/>
              <a:t>GitHub.com</a:t>
            </a:r>
          </a:p>
          <a:p>
            <a:r>
              <a:rPr lang="zh-TW" altLang="en-US" dirty="0"/>
              <a:t>確認已連結 </a:t>
            </a:r>
            <a:r>
              <a:rPr lang="en-US" altLang="zh-TW" dirty="0"/>
              <a:t>GitHub </a:t>
            </a:r>
            <a:r>
              <a:rPr lang="zh-TW" altLang="en-US" dirty="0"/>
              <a:t>帳號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989350-E135-4D25-A4AD-A36FAC17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3167C2-A507-4CE9-8DB7-1BEC4B35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54" y="3196664"/>
            <a:ext cx="8913089" cy="348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0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1430B-8AD2-4B9E-ACCD-52A1F88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建立新專案（</a:t>
            </a:r>
            <a:r>
              <a:rPr lang="en-US" altLang="zh-TW" dirty="0"/>
              <a:t>Init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92708-6330-42F5-B9DE-2C2DDB27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將指定資料夾初始化為一個新的 </a:t>
            </a:r>
            <a:r>
              <a:rPr lang="en-US" altLang="zh-TW" dirty="0"/>
              <a:t>Git </a:t>
            </a:r>
            <a:r>
              <a:rPr lang="zh-TW" altLang="en-US" dirty="0"/>
              <a:t>儲存庫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F1E8-BC46-4976-9DEB-84500489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355FE9-585B-4D97-88CD-C6EBE098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15" y="2574357"/>
            <a:ext cx="9515475" cy="40386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DB8D2A-37E1-4363-8D3D-909A7BBB64C2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這次用不到，只是順便放給大家看一下</a:t>
            </a:r>
          </a:p>
        </p:txBody>
      </p:sp>
    </p:spTree>
    <p:extLst>
      <p:ext uri="{BB962C8B-B14F-4D97-AF65-F5344CB8AC3E}">
        <p14:creationId xmlns:p14="http://schemas.microsoft.com/office/powerpoint/2010/main" val="625433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92B99FD-D35F-4217-BA75-D5545B75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19" y="2742169"/>
            <a:ext cx="6874020" cy="398652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FADDAC-A1EA-428A-B820-68E8CCDA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dirty="0"/>
              <a:t>將專案複製至電腦（</a:t>
            </a:r>
            <a:r>
              <a:rPr lang="en-US" altLang="zh-TW" dirty="0"/>
              <a:t>Clone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55BF25-399D-465B-AB79-D66424C5E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zh-TW" altLang="en-US" dirty="0"/>
              <a:t>進入 </a:t>
            </a:r>
            <a:r>
              <a:rPr lang="en-US" altLang="zh-TW" dirty="0"/>
              <a:t>File </a:t>
            </a:r>
            <a:r>
              <a:rPr lang="zh-TW" altLang="en-US" dirty="0"/>
              <a:t>→ </a:t>
            </a:r>
            <a:r>
              <a:rPr lang="en-US" altLang="zh-TW" dirty="0"/>
              <a:t>Clone </a:t>
            </a:r>
            <a:r>
              <a:rPr lang="zh-TW" altLang="en-US" dirty="0"/>
              <a:t>→ </a:t>
            </a:r>
            <a:r>
              <a:rPr lang="en-US" altLang="zh-TW" dirty="0"/>
              <a:t>GitHub.com</a:t>
            </a:r>
          </a:p>
          <a:p>
            <a:r>
              <a:rPr lang="zh-TW" altLang="en-US" dirty="0"/>
              <a:t>選擇要放置的資料夾路徑</a:t>
            </a:r>
            <a:endParaRPr lang="en-US" altLang="zh-TW" dirty="0"/>
          </a:p>
          <a:p>
            <a:r>
              <a:rPr lang="zh-TW" altLang="en-US" dirty="0"/>
              <a:t>選擇前面建立的個人專案</a:t>
            </a:r>
            <a:endParaRPr lang="en-US" altLang="zh-TW" dirty="0"/>
          </a:p>
          <a:p>
            <a:r>
              <a:rPr lang="zh-TW" altLang="en-US" dirty="0"/>
              <a:t>按下 </a:t>
            </a:r>
            <a:r>
              <a:rPr lang="en-US" altLang="zh-TW" dirty="0"/>
              <a:t>Clone the repo!</a:t>
            </a:r>
          </a:p>
          <a:p>
            <a:r>
              <a:rPr lang="en-US" altLang="zh-TW" dirty="0"/>
              <a:t>Clone </a:t>
            </a:r>
            <a:r>
              <a:rPr lang="zh-TW" altLang="en-US" dirty="0"/>
              <a:t>完成後，點擊 </a:t>
            </a:r>
            <a:r>
              <a:rPr lang="en-US" altLang="zh-TW" dirty="0"/>
              <a:t>Open Now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AA3A2-BBCA-48E4-BCC8-E36F328D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9007F7-AB3E-4CD2-916A-5C03285A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761" y="4983740"/>
            <a:ext cx="4248150" cy="6572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2CEFC1-ADA2-47DC-9BA8-387F7ED76FC9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還記得我們在更前面建立了一個專案嗎？</a:t>
            </a:r>
          </a:p>
        </p:txBody>
      </p:sp>
    </p:spTree>
    <p:extLst>
      <p:ext uri="{BB962C8B-B14F-4D97-AF65-F5344CB8AC3E}">
        <p14:creationId xmlns:p14="http://schemas.microsoft.com/office/powerpoint/2010/main" val="251493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E9C20-5313-4E69-A15D-EBDBE101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/>
              <a:t>README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4220FE-2DBC-481E-A4EB-9E291DC9E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專案的說明文件，概略說明專案內容</a:t>
            </a:r>
            <a:endParaRPr lang="en-US" altLang="zh-TW" dirty="0"/>
          </a:p>
          <a:p>
            <a:r>
              <a:rPr lang="zh-TW" altLang="en-US" dirty="0"/>
              <a:t>支援多種格式，主流為 </a:t>
            </a:r>
            <a:r>
              <a:rPr lang="en-US" altLang="zh-TW" dirty="0">
                <a:hlinkClick r:id="rId2"/>
              </a:rPr>
              <a:t>Markdown</a:t>
            </a:r>
            <a:r>
              <a:rPr lang="zh-TW" altLang="en-US" dirty="0"/>
              <a:t>，根據平台不同，亦有些許差異。</a:t>
            </a:r>
            <a:br>
              <a:rPr lang="en-US" altLang="zh-TW" dirty="0"/>
            </a:br>
            <a:r>
              <a:rPr lang="en-US" altLang="zh-TW" dirty="0"/>
              <a:t>GitHub </a:t>
            </a:r>
            <a:r>
              <a:rPr lang="zh-TW" altLang="en-US" dirty="0"/>
              <a:t>使用的是 </a:t>
            </a:r>
            <a:r>
              <a:rPr lang="en-US" altLang="zh-TW" dirty="0">
                <a:hlinkClick r:id="rId3"/>
              </a:rPr>
              <a:t>GitHub Flavored Markdown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Make a README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D093A4-6E27-4BD5-8C8D-FE4A6F09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F54-4711-45E7-A31E-26575A85C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887" y="4198080"/>
            <a:ext cx="9077124" cy="26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10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9FE51-F339-471E-ACD1-FC11A78A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將專案更新至最新狀態（</a:t>
            </a:r>
            <a:r>
              <a:rPr lang="en-US" altLang="zh-TW" dirty="0"/>
              <a:t>Pull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A262A-A882-4E94-A123-700C8DA9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點擊工具列的 </a:t>
            </a:r>
            <a:r>
              <a:rPr lang="en-US" altLang="zh-TW" dirty="0"/>
              <a:t>Pull</a:t>
            </a:r>
            <a:r>
              <a:rPr lang="zh-TW" altLang="en-US" dirty="0"/>
              <a:t>，會將遠端儲存庫同步至本地儲存庫</a:t>
            </a:r>
            <a:endParaRPr lang="en-US" altLang="zh-TW" dirty="0"/>
          </a:p>
          <a:p>
            <a:r>
              <a:rPr lang="zh-TW" altLang="en-US" dirty="0"/>
              <a:t>除了 </a:t>
            </a:r>
            <a:r>
              <a:rPr lang="en-US" altLang="zh-TW" dirty="0"/>
              <a:t>Clone</a:t>
            </a:r>
            <a:r>
              <a:rPr lang="zh-TW" altLang="en-US" dirty="0"/>
              <a:t> 那次之外，建議每次</a:t>
            </a:r>
            <a:r>
              <a:rPr lang="zh-TW" altLang="en-US"/>
              <a:t>開始工作時都</a:t>
            </a:r>
            <a:r>
              <a:rPr lang="zh-TW" altLang="en-US" dirty="0"/>
              <a:t>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D3A3BD-1025-43CF-B419-6CC0D04D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7AEB2C-A3B4-4F11-BB41-7AF7D1E7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37" y="3529294"/>
            <a:ext cx="3648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892DEE5-FD08-40CC-95C5-84399A49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295" y="4361187"/>
            <a:ext cx="4577484" cy="17988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3AD03E-3E3E-4AA7-A7FC-9D01141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將變更寫入本地儲存庫（</a:t>
            </a:r>
            <a:r>
              <a:rPr lang="en-US" altLang="zh-TW" dirty="0"/>
              <a:t>Add &amp; Commit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08CE1-E580-4C4A-9732-C67B7FF1A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修改檔案後，在中間可看到還未寫入儲存庫的變更</a:t>
            </a:r>
            <a:endParaRPr lang="en-US" altLang="zh-TW" dirty="0"/>
          </a:p>
          <a:p>
            <a:r>
              <a:rPr lang="zh-TW" altLang="en-US" dirty="0"/>
              <a:t>點擊後，可於右側區塊檢視詳情</a:t>
            </a:r>
            <a:endParaRPr lang="en-US" altLang="zh-TW" dirty="0"/>
          </a:p>
          <a:p>
            <a:r>
              <a:rPr lang="zh-TW" altLang="en-US" dirty="0"/>
              <a:t>點擊 </a:t>
            </a:r>
            <a:r>
              <a:rPr lang="en-US" altLang="zh-TW" dirty="0"/>
              <a:t>Stage </a:t>
            </a:r>
            <a:r>
              <a:rPr lang="zh-TW" altLang="en-US" dirty="0"/>
              <a:t>可將檔案變更由「工作區」新增至「暫存區」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Commit Message </a:t>
            </a:r>
            <a:r>
              <a:rPr lang="zh-TW" altLang="en-US" dirty="0"/>
              <a:t>的 </a:t>
            </a:r>
            <a:r>
              <a:rPr lang="en-US" altLang="zh-TW" dirty="0"/>
              <a:t>Summary</a:t>
            </a:r>
            <a:r>
              <a:rPr lang="zh-TW" altLang="en-US" dirty="0"/>
              <a:t> 撰寫變更的內容</a:t>
            </a:r>
            <a:endParaRPr lang="en-US" altLang="zh-TW" dirty="0"/>
          </a:p>
          <a:p>
            <a:r>
              <a:rPr lang="zh-TW" altLang="en-US" dirty="0"/>
              <a:t>點擊 </a:t>
            </a:r>
            <a:r>
              <a:rPr lang="en-US" altLang="zh-TW" dirty="0"/>
              <a:t>Commit changes to N files</a:t>
            </a:r>
            <a:r>
              <a:rPr lang="zh-TW" altLang="en-US" dirty="0"/>
              <a:t>，</a:t>
            </a:r>
            <a:br>
              <a:rPr lang="en-US" altLang="zh-TW" dirty="0"/>
            </a:br>
            <a:r>
              <a:rPr lang="zh-TW" altLang="en-US" dirty="0"/>
              <a:t>將「暫存區」的變更寫入「儲存庫」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532C0-1B35-45B4-8040-713548D3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305A08-9F1D-4E3F-862F-BDE3E655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54" y="1805306"/>
            <a:ext cx="3810000" cy="723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A9E19B-D8F5-4619-B70A-1C0B1754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2575243"/>
            <a:ext cx="64293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3A62B-47CB-4DC5-AC70-F944D3D9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Commit </a:t>
            </a:r>
            <a:r>
              <a:rPr lang="zh-TW" altLang="en-US" dirty="0"/>
              <a:t>技巧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EBCF18-D7E7-403B-B51C-B14A79415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每次 </a:t>
            </a:r>
            <a:r>
              <a:rPr lang="en-US" altLang="zh-TW" dirty="0"/>
              <a:t>Commit </a:t>
            </a:r>
            <a:r>
              <a:rPr lang="zh-TW" altLang="en-US" dirty="0"/>
              <a:t>只針對一件事</a:t>
            </a:r>
            <a:endParaRPr lang="en-US" altLang="zh-TW" dirty="0"/>
          </a:p>
          <a:p>
            <a:r>
              <a:rPr lang="zh-TW" altLang="en-US" dirty="0"/>
              <a:t>於 </a:t>
            </a:r>
            <a:r>
              <a:rPr lang="en-US" altLang="zh-TW" dirty="0"/>
              <a:t>Commit Message </a:t>
            </a:r>
            <a:r>
              <a:rPr lang="zh-TW" altLang="en-US" dirty="0"/>
              <a:t>清楚說明做了些什麼，中英文皆可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如何寫一個 </a:t>
            </a:r>
            <a:r>
              <a:rPr lang="en-US" altLang="zh-TW" dirty="0">
                <a:hlinkClick r:id="rId2"/>
              </a:rPr>
              <a:t>Git Commit Message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A50587-F68E-4864-A95A-358AF73F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1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會發生什麼事？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C0AA7DA-2F07-4788-B219-56FDA547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很多備份檔</a:t>
            </a:r>
          </a:p>
        </p:txBody>
      </p:sp>
      <p:pic>
        <p:nvPicPr>
          <p:cNvPr id="7" name="圖形 6" descr="文件">
            <a:extLst>
              <a:ext uri="{FF2B5EF4-FFF2-40B4-BE49-F238E27FC236}">
                <a16:creationId xmlns:a16="http://schemas.microsoft.com/office/drawing/2014/main" id="{816C6A7B-1DDA-4641-BBE1-2C430EDB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2661343"/>
            <a:ext cx="914400" cy="914400"/>
          </a:xfrm>
          <a:prstGeom prst="rect">
            <a:avLst/>
          </a:prstGeom>
        </p:spPr>
      </p:pic>
      <p:pic>
        <p:nvPicPr>
          <p:cNvPr id="22" name="圖形 21" descr="文件">
            <a:extLst>
              <a:ext uri="{FF2B5EF4-FFF2-40B4-BE49-F238E27FC236}">
                <a16:creationId xmlns:a16="http://schemas.microsoft.com/office/drawing/2014/main" id="{8D16E6C9-D945-4A4E-A342-70AE05E45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2661343"/>
            <a:ext cx="914400" cy="914400"/>
          </a:xfrm>
          <a:prstGeom prst="rect">
            <a:avLst/>
          </a:prstGeom>
        </p:spPr>
      </p:pic>
      <p:pic>
        <p:nvPicPr>
          <p:cNvPr id="26" name="圖形 25" descr="文件">
            <a:extLst>
              <a:ext uri="{FF2B5EF4-FFF2-40B4-BE49-F238E27FC236}">
                <a16:creationId xmlns:a16="http://schemas.microsoft.com/office/drawing/2014/main" id="{05640CF4-25C8-4A81-B31F-D49CE6B8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2661343"/>
            <a:ext cx="914400" cy="914400"/>
          </a:xfrm>
          <a:prstGeom prst="rect">
            <a:avLst/>
          </a:prstGeom>
        </p:spPr>
      </p:pic>
      <p:pic>
        <p:nvPicPr>
          <p:cNvPr id="29" name="圖形 28" descr="文件">
            <a:extLst>
              <a:ext uri="{FF2B5EF4-FFF2-40B4-BE49-F238E27FC236}">
                <a16:creationId xmlns:a16="http://schemas.microsoft.com/office/drawing/2014/main" id="{F7A7CDA1-C92A-420A-96D2-74DA3F07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2661343"/>
            <a:ext cx="914400" cy="914400"/>
          </a:xfrm>
          <a:prstGeom prst="rect">
            <a:avLst/>
          </a:prstGeom>
        </p:spPr>
      </p:pic>
      <p:pic>
        <p:nvPicPr>
          <p:cNvPr id="31" name="圖形 30" descr="文件">
            <a:extLst>
              <a:ext uri="{FF2B5EF4-FFF2-40B4-BE49-F238E27FC236}">
                <a16:creationId xmlns:a16="http://schemas.microsoft.com/office/drawing/2014/main" id="{43162D0B-2066-4E87-BCE1-821E6D6F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526" y="2661343"/>
            <a:ext cx="914400" cy="914400"/>
          </a:xfrm>
          <a:prstGeom prst="rect">
            <a:avLst/>
          </a:prstGeom>
        </p:spPr>
      </p:pic>
      <p:pic>
        <p:nvPicPr>
          <p:cNvPr id="25" name="圖形 24" descr="文件">
            <a:extLst>
              <a:ext uri="{FF2B5EF4-FFF2-40B4-BE49-F238E27FC236}">
                <a16:creationId xmlns:a16="http://schemas.microsoft.com/office/drawing/2014/main" id="{2C547D5F-6846-4550-A97F-738AFB5F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3575743"/>
            <a:ext cx="914400" cy="914400"/>
          </a:xfrm>
          <a:prstGeom prst="rect">
            <a:avLst/>
          </a:prstGeom>
        </p:spPr>
      </p:pic>
      <p:pic>
        <p:nvPicPr>
          <p:cNvPr id="32" name="圖形 31" descr="文件">
            <a:extLst>
              <a:ext uri="{FF2B5EF4-FFF2-40B4-BE49-F238E27FC236}">
                <a16:creationId xmlns:a16="http://schemas.microsoft.com/office/drawing/2014/main" id="{B401830C-EAA9-4D78-BB98-830534BA3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3575743"/>
            <a:ext cx="914400" cy="914400"/>
          </a:xfrm>
          <a:prstGeom prst="rect">
            <a:avLst/>
          </a:prstGeom>
        </p:spPr>
      </p:pic>
      <p:pic>
        <p:nvPicPr>
          <p:cNvPr id="33" name="圖形 32" descr="文件">
            <a:extLst>
              <a:ext uri="{FF2B5EF4-FFF2-40B4-BE49-F238E27FC236}">
                <a16:creationId xmlns:a16="http://schemas.microsoft.com/office/drawing/2014/main" id="{81A40A70-7910-423E-A1C8-625CEE54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3575743"/>
            <a:ext cx="914400" cy="914400"/>
          </a:xfrm>
          <a:prstGeom prst="rect">
            <a:avLst/>
          </a:prstGeom>
        </p:spPr>
      </p:pic>
      <p:pic>
        <p:nvPicPr>
          <p:cNvPr id="34" name="圖形 33" descr="文件">
            <a:extLst>
              <a:ext uri="{FF2B5EF4-FFF2-40B4-BE49-F238E27FC236}">
                <a16:creationId xmlns:a16="http://schemas.microsoft.com/office/drawing/2014/main" id="{8079EA82-7017-4E6A-B7E9-9E29BC1CA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3575743"/>
            <a:ext cx="914400" cy="914400"/>
          </a:xfrm>
          <a:prstGeom prst="rect">
            <a:avLst/>
          </a:prstGeom>
        </p:spPr>
      </p:pic>
      <p:pic>
        <p:nvPicPr>
          <p:cNvPr id="35" name="圖形 34" descr="文件">
            <a:extLst>
              <a:ext uri="{FF2B5EF4-FFF2-40B4-BE49-F238E27FC236}">
                <a16:creationId xmlns:a16="http://schemas.microsoft.com/office/drawing/2014/main" id="{90B20FBF-6EDD-4A69-99BB-F98352BE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526" y="3575743"/>
            <a:ext cx="914400" cy="914400"/>
          </a:xfrm>
          <a:prstGeom prst="rect">
            <a:avLst/>
          </a:prstGeom>
        </p:spPr>
      </p:pic>
      <p:pic>
        <p:nvPicPr>
          <p:cNvPr id="36" name="圖形 35" descr="文件">
            <a:extLst>
              <a:ext uri="{FF2B5EF4-FFF2-40B4-BE49-F238E27FC236}">
                <a16:creationId xmlns:a16="http://schemas.microsoft.com/office/drawing/2014/main" id="{8589EC21-A65B-43DC-86DB-BFB540635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4490143"/>
            <a:ext cx="914400" cy="914400"/>
          </a:xfrm>
          <a:prstGeom prst="rect">
            <a:avLst/>
          </a:prstGeom>
        </p:spPr>
      </p:pic>
      <p:pic>
        <p:nvPicPr>
          <p:cNvPr id="37" name="圖形 36" descr="文件">
            <a:extLst>
              <a:ext uri="{FF2B5EF4-FFF2-40B4-BE49-F238E27FC236}">
                <a16:creationId xmlns:a16="http://schemas.microsoft.com/office/drawing/2014/main" id="{05C6CF26-55DE-4948-947A-C12443FBB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4490143"/>
            <a:ext cx="914400" cy="914400"/>
          </a:xfrm>
          <a:prstGeom prst="rect">
            <a:avLst/>
          </a:prstGeom>
        </p:spPr>
      </p:pic>
      <p:pic>
        <p:nvPicPr>
          <p:cNvPr id="38" name="圖形 37" descr="文件">
            <a:extLst>
              <a:ext uri="{FF2B5EF4-FFF2-40B4-BE49-F238E27FC236}">
                <a16:creationId xmlns:a16="http://schemas.microsoft.com/office/drawing/2014/main" id="{0CFC34DA-8303-4A99-826B-B732157E6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4490143"/>
            <a:ext cx="914400" cy="914400"/>
          </a:xfrm>
          <a:prstGeom prst="rect">
            <a:avLst/>
          </a:prstGeom>
        </p:spPr>
      </p:pic>
      <p:pic>
        <p:nvPicPr>
          <p:cNvPr id="39" name="圖形 38" descr="文件">
            <a:extLst>
              <a:ext uri="{FF2B5EF4-FFF2-40B4-BE49-F238E27FC236}">
                <a16:creationId xmlns:a16="http://schemas.microsoft.com/office/drawing/2014/main" id="{2B677AB6-C9EE-456F-A7B8-A228DF520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4490143"/>
            <a:ext cx="914400" cy="914400"/>
          </a:xfrm>
          <a:prstGeom prst="rect">
            <a:avLst/>
          </a:prstGeom>
        </p:spPr>
      </p:pic>
      <p:pic>
        <p:nvPicPr>
          <p:cNvPr id="40" name="圖形 39" descr="文件">
            <a:extLst>
              <a:ext uri="{FF2B5EF4-FFF2-40B4-BE49-F238E27FC236}">
                <a16:creationId xmlns:a16="http://schemas.microsoft.com/office/drawing/2014/main" id="{D9ECD2F5-F878-47D8-99F7-A1F3F3FF8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526" y="4490143"/>
            <a:ext cx="914400" cy="914400"/>
          </a:xfrm>
          <a:prstGeom prst="rect">
            <a:avLst/>
          </a:prstGeom>
        </p:spPr>
      </p:pic>
      <p:pic>
        <p:nvPicPr>
          <p:cNvPr id="41" name="圖形 40" descr="文件">
            <a:extLst>
              <a:ext uri="{FF2B5EF4-FFF2-40B4-BE49-F238E27FC236}">
                <a16:creationId xmlns:a16="http://schemas.microsoft.com/office/drawing/2014/main" id="{8087047D-96AA-444C-AD0C-8E0F88860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5404543"/>
            <a:ext cx="914400" cy="914400"/>
          </a:xfrm>
          <a:prstGeom prst="rect">
            <a:avLst/>
          </a:prstGeom>
        </p:spPr>
      </p:pic>
      <p:pic>
        <p:nvPicPr>
          <p:cNvPr id="42" name="圖形 41" descr="文件">
            <a:extLst>
              <a:ext uri="{FF2B5EF4-FFF2-40B4-BE49-F238E27FC236}">
                <a16:creationId xmlns:a16="http://schemas.microsoft.com/office/drawing/2014/main" id="{CA415124-56F2-4903-ABE7-6CBE567D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5404543"/>
            <a:ext cx="914400" cy="914400"/>
          </a:xfrm>
          <a:prstGeom prst="rect">
            <a:avLst/>
          </a:prstGeom>
        </p:spPr>
      </p:pic>
      <p:pic>
        <p:nvPicPr>
          <p:cNvPr id="43" name="圖形 42" descr="文件">
            <a:extLst>
              <a:ext uri="{FF2B5EF4-FFF2-40B4-BE49-F238E27FC236}">
                <a16:creationId xmlns:a16="http://schemas.microsoft.com/office/drawing/2014/main" id="{F093AA7A-90C8-4801-A8E3-573E2FF03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5404543"/>
            <a:ext cx="914400" cy="914400"/>
          </a:xfrm>
          <a:prstGeom prst="rect">
            <a:avLst/>
          </a:prstGeom>
        </p:spPr>
      </p:pic>
      <p:pic>
        <p:nvPicPr>
          <p:cNvPr id="44" name="圖形 43" descr="文件">
            <a:extLst>
              <a:ext uri="{FF2B5EF4-FFF2-40B4-BE49-F238E27FC236}">
                <a16:creationId xmlns:a16="http://schemas.microsoft.com/office/drawing/2014/main" id="{2B2DEA3A-B7D0-41D8-86CC-9CF7F2036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5404543"/>
            <a:ext cx="914400" cy="914400"/>
          </a:xfrm>
          <a:prstGeom prst="rect">
            <a:avLst/>
          </a:prstGeom>
        </p:spPr>
      </p:pic>
      <p:pic>
        <p:nvPicPr>
          <p:cNvPr id="45" name="圖形 44" descr="文件">
            <a:extLst>
              <a:ext uri="{FF2B5EF4-FFF2-40B4-BE49-F238E27FC236}">
                <a16:creationId xmlns:a16="http://schemas.microsoft.com/office/drawing/2014/main" id="{CB85515B-7E8B-43F5-A4A8-38C887625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526" y="5404543"/>
            <a:ext cx="914400" cy="914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725F0-CEFD-42E5-AEE7-7CA713F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08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88AFC-2FAD-4B13-8264-BAA3FD77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將本地儲存庫同步到遠端儲存庫（</a:t>
            </a:r>
            <a:r>
              <a:rPr lang="en-US" altLang="zh-TW" dirty="0"/>
              <a:t>Push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00B8E-DB38-48D6-9930-52D20970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Commit</a:t>
            </a:r>
            <a:r>
              <a:rPr lang="zh-TW" altLang="en-US" dirty="0"/>
              <a:t> 之後，可從紀錄區塊發現，本地儲存庫與遠端儲存庫的差異</a:t>
            </a:r>
            <a:endParaRPr lang="en-US" altLang="zh-TW" dirty="0"/>
          </a:p>
          <a:p>
            <a:r>
              <a:rPr lang="zh-TW" altLang="en-US" dirty="0"/>
              <a:t>點擊 </a:t>
            </a:r>
            <a:r>
              <a:rPr lang="en-US" altLang="zh-TW" dirty="0"/>
              <a:t>Push </a:t>
            </a:r>
            <a:r>
              <a:rPr lang="zh-TW" altLang="en-US" dirty="0"/>
              <a:t>將本地儲存庫同步至遠端儲存庫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290E6E-32E6-41F8-A658-0F7981A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1D59ED-691F-40C6-B635-0A0BF289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3" y="3329131"/>
            <a:ext cx="3686175" cy="6286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851A52-CD3F-4304-B0B7-796F6BA7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8" y="4232298"/>
            <a:ext cx="3667125" cy="866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3EAC546-CF3E-4F87-8E36-79296844D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8" y="5373591"/>
            <a:ext cx="3362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27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390D21B-A764-427C-B664-EF63BB693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0F5E6901-DD38-4EA7-86E7-B1D1D11B4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編輯器也能進行 </a:t>
            </a:r>
            <a:r>
              <a:rPr lang="en-US" altLang="zh-TW" dirty="0"/>
              <a:t>Git </a:t>
            </a:r>
            <a:r>
              <a:rPr lang="zh-TW" altLang="en-US" dirty="0"/>
              <a:t>操作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8DD84-7CD8-4DC4-A71C-0F760563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838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0D80A-7AF5-4675-B52B-2F918248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Client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BA93C4-C7B4-446E-B475-022ED6D1C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純粹的 </a:t>
            </a:r>
            <a:r>
              <a:rPr lang="en-US" altLang="zh-TW" dirty="0"/>
              <a:t>Git Client</a:t>
            </a:r>
          </a:p>
          <a:p>
            <a:pPr lvl="1"/>
            <a:r>
              <a:rPr lang="en-US" altLang="zh-TW" dirty="0"/>
              <a:t>git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1"/>
            <a:r>
              <a:rPr lang="en-US" altLang="zh-TW" dirty="0"/>
              <a:t>Git GUI Client</a:t>
            </a:r>
            <a:r>
              <a:rPr lang="zh-TW" altLang="en-US" dirty="0"/>
              <a:t>（</a:t>
            </a:r>
            <a:r>
              <a:rPr lang="en-US" altLang="zh-TW" dirty="0" err="1"/>
              <a:t>GitKraken</a:t>
            </a:r>
            <a:r>
              <a:rPr lang="zh-TW" altLang="en-US" dirty="0"/>
              <a:t>、</a:t>
            </a:r>
            <a:r>
              <a:rPr lang="en-US" altLang="zh-TW" dirty="0"/>
              <a:t>SourceTree</a:t>
            </a:r>
            <a:r>
              <a:rPr lang="zh-TW" altLang="en-US" dirty="0"/>
              <a:t>、</a:t>
            </a:r>
            <a:r>
              <a:rPr lang="en-US" altLang="zh-TW" dirty="0" err="1"/>
              <a:t>gitk</a:t>
            </a:r>
            <a:r>
              <a:rPr lang="en-US" altLang="zh-TW" dirty="0"/>
              <a:t>…</a:t>
            </a:r>
            <a:r>
              <a:rPr lang="zh-TW" altLang="en-US" dirty="0"/>
              <a:t>等）</a:t>
            </a:r>
            <a:endParaRPr lang="en-US" altLang="zh-TW" dirty="0"/>
          </a:p>
          <a:p>
            <a:pPr lvl="1"/>
            <a:r>
              <a:rPr lang="en-US" altLang="zh-TW" dirty="0"/>
              <a:t>Tig</a:t>
            </a:r>
          </a:p>
          <a:p>
            <a:r>
              <a:rPr lang="en-US" altLang="zh-TW" dirty="0"/>
              <a:t>IDE </a:t>
            </a:r>
            <a:r>
              <a:rPr lang="zh-TW" altLang="en-US" dirty="0"/>
              <a:t>或編輯器的功能</a:t>
            </a:r>
            <a:endParaRPr lang="en-US" altLang="zh-TW" dirty="0"/>
          </a:p>
          <a:p>
            <a:pPr lvl="1"/>
            <a:r>
              <a:rPr lang="en-US" altLang="zh-TW" dirty="0" err="1"/>
              <a:t>VSCode</a:t>
            </a:r>
            <a:endParaRPr lang="en-US" altLang="zh-TW" dirty="0"/>
          </a:p>
          <a:p>
            <a:pPr lvl="1"/>
            <a:r>
              <a:rPr lang="en-US" altLang="zh-TW" dirty="0" err="1"/>
              <a:t>Jetbrains</a:t>
            </a:r>
            <a:r>
              <a:rPr lang="en-US" altLang="zh-TW" dirty="0"/>
              <a:t> </a:t>
            </a:r>
            <a:r>
              <a:rPr lang="zh-TW" altLang="en-US" dirty="0"/>
              <a:t>的各種 </a:t>
            </a:r>
            <a:r>
              <a:rPr lang="en-US" altLang="zh-TW" dirty="0"/>
              <a:t>IDE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91378D-3CD4-4F47-8D24-6D11C75C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246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C1B44-B3E9-4D9E-9366-E0307795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IDE </a:t>
            </a:r>
            <a:r>
              <a:rPr lang="zh-TW" altLang="en-US" dirty="0"/>
              <a:t>或編輯器的功能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BF95B-8BF4-4400-A0BF-3BAC88A8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編輯專案時，方便直接操作</a:t>
            </a:r>
            <a:endParaRPr lang="en-US" altLang="zh-TW" dirty="0"/>
          </a:p>
          <a:p>
            <a:r>
              <a:rPr lang="zh-TW" altLang="en-US" dirty="0"/>
              <a:t>無須多個軟體切來切去</a:t>
            </a:r>
            <a:endParaRPr lang="en-US" altLang="zh-TW" dirty="0"/>
          </a:p>
          <a:p>
            <a:r>
              <a:rPr lang="zh-TW" altLang="en-US" dirty="0"/>
              <a:t>與編輯器高度整合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74D3DF-A553-49E0-8A73-3C02AA63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135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1430B-8AD2-4B9E-ACCD-52A1F88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建立新專案（</a:t>
            </a:r>
            <a:r>
              <a:rPr lang="en-US" altLang="zh-TW" dirty="0"/>
              <a:t>Init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92708-6330-42F5-B9DE-2C2DDB27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切換至「原始檔控制」頁面</a:t>
            </a:r>
            <a:endParaRPr lang="en-US" altLang="zh-TW" dirty="0"/>
          </a:p>
          <a:p>
            <a:r>
              <a:rPr lang="zh-TW" altLang="en-US" dirty="0"/>
              <a:t>點擊「將存放庫初始化」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F1E8-BC46-4976-9DEB-84500489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20EF11-BFDE-443C-9504-D4BFEAA7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81" y="3236718"/>
            <a:ext cx="4191000" cy="2847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21C1B9-B761-44D4-B05E-22A94286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67" y="3236718"/>
            <a:ext cx="3990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7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ADDAC-A1EA-428A-B820-68E8CCDA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dirty="0"/>
              <a:t>將專案複製至電腦（</a:t>
            </a:r>
            <a:r>
              <a:rPr lang="en-US" altLang="zh-TW" dirty="0"/>
              <a:t>Clone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55BF25-399D-465B-AB79-D66424C5E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r>
              <a:rPr lang="zh-TW" altLang="en-US" dirty="0"/>
              <a:t>在「檔案總管」或「原始檔控制」頁面</a:t>
            </a:r>
            <a:endParaRPr lang="en-US" altLang="zh-TW" dirty="0"/>
          </a:p>
          <a:p>
            <a:r>
              <a:rPr lang="zh-TW" altLang="en-US" dirty="0"/>
              <a:t>點擊「複製存放庫」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AA3A2-BBCA-48E4-BCC8-E36F328D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FF859E45-04B1-4E58-9AF5-660380539FB8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F3E7BF-4F4B-471B-AFFD-41FC0B87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503" y="3314700"/>
            <a:ext cx="3457575" cy="2933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A5D5B1-381E-44C1-9444-253D0E8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88" y="3524250"/>
            <a:ext cx="34099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33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9FE51-F339-471E-ACD1-FC11A78A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將專案更新至最新狀態（</a:t>
            </a:r>
            <a:r>
              <a:rPr lang="en-US" altLang="zh-TW" dirty="0"/>
              <a:t>Pull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A262A-A882-4E94-A123-700C8DA9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點擊「檢視及更多動作</a:t>
            </a:r>
            <a:r>
              <a:rPr lang="en-US" altLang="zh-TW" dirty="0"/>
              <a:t>…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選擇「提取」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D3A3BD-1025-43CF-B419-6CC0D04D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89BB94-9AD2-4503-9E63-C7CC4078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13" y="3351018"/>
            <a:ext cx="62007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35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3AD03E-3E3E-4AA7-A7FC-9D011413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將變更寫入本地儲存庫（</a:t>
            </a:r>
            <a:r>
              <a:rPr lang="en-US" altLang="zh-TW" dirty="0"/>
              <a:t>Add &amp; Commit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08CE1-E580-4C4A-9732-C67B7FF1A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修改檔案後，在左側可看到還未寫入儲存庫的變更</a:t>
            </a:r>
            <a:endParaRPr lang="en-US" altLang="zh-TW" dirty="0"/>
          </a:p>
          <a:p>
            <a:r>
              <a:rPr lang="zh-TW" altLang="en-US" dirty="0"/>
              <a:t>點擊後，可於右側區塊檢視詳情</a:t>
            </a:r>
            <a:endParaRPr lang="en-US" altLang="zh-TW" dirty="0"/>
          </a:p>
          <a:p>
            <a:r>
              <a:rPr lang="zh-TW" altLang="en-US" dirty="0"/>
              <a:t>點擊「暫存變更」可將檔案變更由「工作區」新增至「暫存區」</a:t>
            </a:r>
            <a:endParaRPr lang="en-US" altLang="zh-TW" dirty="0"/>
          </a:p>
          <a:p>
            <a:r>
              <a:rPr lang="zh-TW" altLang="en-US" dirty="0"/>
              <a:t>在「訊息」撰寫變更的內容</a:t>
            </a:r>
            <a:endParaRPr lang="en-US" altLang="zh-TW" dirty="0"/>
          </a:p>
          <a:p>
            <a:r>
              <a:rPr lang="zh-TW" altLang="en-US" dirty="0"/>
              <a:t>點擊「認可」，將「暫存區」的變更寫入「儲存庫」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532C0-1B35-45B4-8040-713548D3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E10C5E-6BCE-4DE2-8A7E-ABB01D24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25" y="4887047"/>
            <a:ext cx="9105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3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88AFC-2FAD-4B13-8264-BAA3FD77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將本地儲存庫同步到遠端儲存庫（</a:t>
            </a:r>
            <a:r>
              <a:rPr lang="en-US" altLang="zh-TW" dirty="0"/>
              <a:t>Push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00B8E-DB38-48D6-9930-52D20970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點擊「推送」將本地儲存庫同步至遠端儲存庫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290E6E-32E6-41F8-A658-0F7981A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6E85EE-4BC0-448B-B421-87BC81B1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37" y="2981607"/>
            <a:ext cx="62388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06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6E78-4BB0-4A43-83D6-28B0E19B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</a:t>
            </a:r>
            <a:r>
              <a:rPr lang="zh-TW" altLang="en-US" dirty="0"/>
              <a:t> 或編輯器的 </a:t>
            </a:r>
            <a:r>
              <a:rPr lang="en-US" altLang="zh-TW" dirty="0"/>
              <a:t>Git </a:t>
            </a:r>
            <a:r>
              <a:rPr lang="zh-TW" altLang="en-US" dirty="0"/>
              <a:t>功能的問題？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CC6F2-D30A-4A1C-867E-7F813466B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中文翻譯缺乏一致性，各家有各家的翻法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zh-TW" altLang="en-US" dirty="0"/>
              <a:t>功能不見得全面，但基本的大致都還能做到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47C841-FCB8-4DD5-998B-9DB60C06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7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會發生什麼事？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C0AA7DA-2F07-4788-B219-56FDA547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很多備份檔，而且不知道哪份有什麼問題</a:t>
            </a:r>
          </a:p>
        </p:txBody>
      </p:sp>
      <p:pic>
        <p:nvPicPr>
          <p:cNvPr id="7" name="圖形 6" descr="文件">
            <a:extLst>
              <a:ext uri="{FF2B5EF4-FFF2-40B4-BE49-F238E27FC236}">
                <a16:creationId xmlns:a16="http://schemas.microsoft.com/office/drawing/2014/main" id="{816C6A7B-1DDA-4641-BBE1-2C430EDB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2661343"/>
            <a:ext cx="914400" cy="914400"/>
          </a:xfrm>
          <a:prstGeom prst="rect">
            <a:avLst/>
          </a:prstGeom>
        </p:spPr>
      </p:pic>
      <p:pic>
        <p:nvPicPr>
          <p:cNvPr id="22" name="圖形 21" descr="文件">
            <a:extLst>
              <a:ext uri="{FF2B5EF4-FFF2-40B4-BE49-F238E27FC236}">
                <a16:creationId xmlns:a16="http://schemas.microsoft.com/office/drawing/2014/main" id="{8D16E6C9-D945-4A4E-A342-70AE05E45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262" y="2661343"/>
            <a:ext cx="914400" cy="914400"/>
          </a:xfrm>
          <a:prstGeom prst="rect">
            <a:avLst/>
          </a:prstGeom>
        </p:spPr>
      </p:pic>
      <p:pic>
        <p:nvPicPr>
          <p:cNvPr id="26" name="圖形 25" descr="文件">
            <a:extLst>
              <a:ext uri="{FF2B5EF4-FFF2-40B4-BE49-F238E27FC236}">
                <a16:creationId xmlns:a16="http://schemas.microsoft.com/office/drawing/2014/main" id="{05640CF4-25C8-4A81-B31F-D49CE6B8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2661343"/>
            <a:ext cx="914400" cy="914400"/>
          </a:xfrm>
          <a:prstGeom prst="rect">
            <a:avLst/>
          </a:prstGeom>
        </p:spPr>
      </p:pic>
      <p:pic>
        <p:nvPicPr>
          <p:cNvPr id="29" name="圖形 28" descr="文件">
            <a:extLst>
              <a:ext uri="{FF2B5EF4-FFF2-40B4-BE49-F238E27FC236}">
                <a16:creationId xmlns:a16="http://schemas.microsoft.com/office/drawing/2014/main" id="{F7A7CDA1-C92A-420A-96D2-74DA3F07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2661343"/>
            <a:ext cx="914400" cy="914400"/>
          </a:xfrm>
          <a:prstGeom prst="rect">
            <a:avLst/>
          </a:prstGeom>
        </p:spPr>
      </p:pic>
      <p:pic>
        <p:nvPicPr>
          <p:cNvPr id="31" name="圖形 30" descr="文件">
            <a:extLst>
              <a:ext uri="{FF2B5EF4-FFF2-40B4-BE49-F238E27FC236}">
                <a16:creationId xmlns:a16="http://schemas.microsoft.com/office/drawing/2014/main" id="{43162D0B-2066-4E87-BCE1-821E6D6F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526" y="2661343"/>
            <a:ext cx="914400" cy="914400"/>
          </a:xfrm>
          <a:prstGeom prst="rect">
            <a:avLst/>
          </a:prstGeom>
        </p:spPr>
      </p:pic>
      <p:pic>
        <p:nvPicPr>
          <p:cNvPr id="32" name="圖形 31" descr="文件">
            <a:extLst>
              <a:ext uri="{FF2B5EF4-FFF2-40B4-BE49-F238E27FC236}">
                <a16:creationId xmlns:a16="http://schemas.microsoft.com/office/drawing/2014/main" id="{B401830C-EAA9-4D78-BB98-830534BA3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3575743"/>
            <a:ext cx="914400" cy="914400"/>
          </a:xfrm>
          <a:prstGeom prst="rect">
            <a:avLst/>
          </a:prstGeom>
        </p:spPr>
      </p:pic>
      <p:pic>
        <p:nvPicPr>
          <p:cNvPr id="34" name="圖形 33" descr="文件">
            <a:extLst>
              <a:ext uri="{FF2B5EF4-FFF2-40B4-BE49-F238E27FC236}">
                <a16:creationId xmlns:a16="http://schemas.microsoft.com/office/drawing/2014/main" id="{8079EA82-7017-4E6A-B7E9-9E29BC1CA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3575743"/>
            <a:ext cx="914400" cy="914400"/>
          </a:xfrm>
          <a:prstGeom prst="rect">
            <a:avLst/>
          </a:prstGeom>
        </p:spPr>
      </p:pic>
      <p:pic>
        <p:nvPicPr>
          <p:cNvPr id="36" name="圖形 35" descr="文件">
            <a:extLst>
              <a:ext uri="{FF2B5EF4-FFF2-40B4-BE49-F238E27FC236}">
                <a16:creationId xmlns:a16="http://schemas.microsoft.com/office/drawing/2014/main" id="{8589EC21-A65B-43DC-86DB-BFB540635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4490143"/>
            <a:ext cx="914400" cy="914400"/>
          </a:xfrm>
          <a:prstGeom prst="rect">
            <a:avLst/>
          </a:prstGeom>
        </p:spPr>
      </p:pic>
      <p:pic>
        <p:nvPicPr>
          <p:cNvPr id="37" name="圖形 36" descr="文件">
            <a:extLst>
              <a:ext uri="{FF2B5EF4-FFF2-40B4-BE49-F238E27FC236}">
                <a16:creationId xmlns:a16="http://schemas.microsoft.com/office/drawing/2014/main" id="{05C6CF26-55DE-4948-947A-C12443FBB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4490143"/>
            <a:ext cx="914400" cy="914400"/>
          </a:xfrm>
          <a:prstGeom prst="rect">
            <a:avLst/>
          </a:prstGeom>
        </p:spPr>
      </p:pic>
      <p:pic>
        <p:nvPicPr>
          <p:cNvPr id="38" name="圖形 37" descr="文件">
            <a:extLst>
              <a:ext uri="{FF2B5EF4-FFF2-40B4-BE49-F238E27FC236}">
                <a16:creationId xmlns:a16="http://schemas.microsoft.com/office/drawing/2014/main" id="{0CFC34DA-8303-4A99-826B-B732157E6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4490143"/>
            <a:ext cx="914400" cy="914400"/>
          </a:xfrm>
          <a:prstGeom prst="rect">
            <a:avLst/>
          </a:prstGeom>
        </p:spPr>
      </p:pic>
      <p:pic>
        <p:nvPicPr>
          <p:cNvPr id="40" name="圖形 39" descr="文件">
            <a:extLst>
              <a:ext uri="{FF2B5EF4-FFF2-40B4-BE49-F238E27FC236}">
                <a16:creationId xmlns:a16="http://schemas.microsoft.com/office/drawing/2014/main" id="{D9ECD2F5-F878-47D8-99F7-A1F3F3FF8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7526" y="4490143"/>
            <a:ext cx="914400" cy="914400"/>
          </a:xfrm>
          <a:prstGeom prst="rect">
            <a:avLst/>
          </a:prstGeom>
        </p:spPr>
      </p:pic>
      <p:pic>
        <p:nvPicPr>
          <p:cNvPr id="41" name="圖形 40" descr="文件">
            <a:extLst>
              <a:ext uri="{FF2B5EF4-FFF2-40B4-BE49-F238E27FC236}">
                <a16:creationId xmlns:a16="http://schemas.microsoft.com/office/drawing/2014/main" id="{8087047D-96AA-444C-AD0C-8E0F88860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438" y="5404543"/>
            <a:ext cx="914400" cy="914400"/>
          </a:xfrm>
          <a:prstGeom prst="rect">
            <a:avLst/>
          </a:prstGeom>
        </p:spPr>
      </p:pic>
      <p:pic>
        <p:nvPicPr>
          <p:cNvPr id="42" name="圖形 41" descr="文件">
            <a:extLst>
              <a:ext uri="{FF2B5EF4-FFF2-40B4-BE49-F238E27FC236}">
                <a16:creationId xmlns:a16="http://schemas.microsoft.com/office/drawing/2014/main" id="{CA415124-56F2-4903-ABE7-6CBE567D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262" y="5404543"/>
            <a:ext cx="914400" cy="914400"/>
          </a:xfrm>
          <a:prstGeom prst="rect">
            <a:avLst/>
          </a:prstGeom>
        </p:spPr>
      </p:pic>
      <p:pic>
        <p:nvPicPr>
          <p:cNvPr id="43" name="圖形 42" descr="文件">
            <a:extLst>
              <a:ext uri="{FF2B5EF4-FFF2-40B4-BE49-F238E27FC236}">
                <a16:creationId xmlns:a16="http://schemas.microsoft.com/office/drawing/2014/main" id="{F093AA7A-90C8-4801-A8E3-573E2FF03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350" y="5404543"/>
            <a:ext cx="914400" cy="914400"/>
          </a:xfrm>
          <a:prstGeom prst="rect">
            <a:avLst/>
          </a:prstGeom>
        </p:spPr>
      </p:pic>
      <p:pic>
        <p:nvPicPr>
          <p:cNvPr id="44" name="圖形 43" descr="文件">
            <a:extLst>
              <a:ext uri="{FF2B5EF4-FFF2-40B4-BE49-F238E27FC236}">
                <a16:creationId xmlns:a16="http://schemas.microsoft.com/office/drawing/2014/main" id="{2B2DEA3A-B7D0-41D8-86CC-9CF7F2036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173" y="5404543"/>
            <a:ext cx="914400" cy="914400"/>
          </a:xfrm>
          <a:prstGeom prst="rect">
            <a:avLst/>
          </a:prstGeom>
        </p:spPr>
      </p:pic>
      <p:pic>
        <p:nvPicPr>
          <p:cNvPr id="45" name="圖形 44" descr="文件">
            <a:extLst>
              <a:ext uri="{FF2B5EF4-FFF2-40B4-BE49-F238E27FC236}">
                <a16:creationId xmlns:a16="http://schemas.microsoft.com/office/drawing/2014/main" id="{CB85515B-7E8B-43F5-A4A8-38C887625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526" y="5404543"/>
            <a:ext cx="914400" cy="914400"/>
          </a:xfrm>
          <a:prstGeom prst="rect">
            <a:avLst/>
          </a:prstGeom>
        </p:spPr>
      </p:pic>
      <p:pic>
        <p:nvPicPr>
          <p:cNvPr id="24" name="內容版面配置區 4" descr="紙">
            <a:extLst>
              <a:ext uri="{FF2B5EF4-FFF2-40B4-BE49-F238E27FC236}">
                <a16:creationId xmlns:a16="http://schemas.microsoft.com/office/drawing/2014/main" id="{BE7F358E-8274-4F56-B2E1-237D997859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5350" y="3575743"/>
            <a:ext cx="914400" cy="914400"/>
          </a:xfrm>
          <a:prstGeom prst="rect">
            <a:avLst/>
          </a:prstGeom>
        </p:spPr>
      </p:pic>
      <p:pic>
        <p:nvPicPr>
          <p:cNvPr id="27" name="內容版面配置區 4" descr="紙">
            <a:extLst>
              <a:ext uri="{FF2B5EF4-FFF2-40B4-BE49-F238E27FC236}">
                <a16:creationId xmlns:a16="http://schemas.microsoft.com/office/drawing/2014/main" id="{660B37CF-6760-4953-B543-7ACF0302B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6437" y="3575743"/>
            <a:ext cx="914400" cy="914400"/>
          </a:xfrm>
          <a:prstGeom prst="rect">
            <a:avLst/>
          </a:prstGeom>
        </p:spPr>
      </p:pic>
      <p:pic>
        <p:nvPicPr>
          <p:cNvPr id="10" name="圖形 9" descr="火">
            <a:extLst>
              <a:ext uri="{FF2B5EF4-FFF2-40B4-BE49-F238E27FC236}">
                <a16:creationId xmlns:a16="http://schemas.microsoft.com/office/drawing/2014/main" id="{66F3A70F-0FE9-4BA4-9DB6-2ED3E21D8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13173" y="4490143"/>
            <a:ext cx="914400" cy="914400"/>
          </a:xfrm>
          <a:prstGeom prst="rect">
            <a:avLst/>
          </a:prstGeom>
        </p:spPr>
      </p:pic>
      <p:pic>
        <p:nvPicPr>
          <p:cNvPr id="12" name="圖形 11" descr="放射物質警告">
            <a:extLst>
              <a:ext uri="{FF2B5EF4-FFF2-40B4-BE49-F238E27FC236}">
                <a16:creationId xmlns:a16="http://schemas.microsoft.com/office/drawing/2014/main" id="{4C41DA41-7A93-4364-9D90-D7393B5524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7526" y="3575743"/>
            <a:ext cx="914400" cy="914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693FA-741D-40A9-B98A-65A00F2F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36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105D10D-41D7-45A5-AE56-18D5EF819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5A096A26-AD7B-4C6E-A3E6-2595AF9DD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那些我想讓 </a:t>
            </a:r>
            <a:r>
              <a:rPr lang="en-US" altLang="zh-TW" dirty="0"/>
              <a:t>Git </a:t>
            </a:r>
            <a:r>
              <a:rPr lang="zh-TW" altLang="en-US" dirty="0"/>
              <a:t>忽略的東西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E6ACC9-A3A3-40E3-BE8C-EC304EFF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901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208FF-AF36-4269-89AE-080F2363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忽略清單（</a:t>
            </a:r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5A200E-CBEE-4844-906C-B684D65E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不想透過 </a:t>
            </a:r>
            <a:r>
              <a:rPr lang="en-US" altLang="zh-TW" dirty="0"/>
              <a:t>Git </a:t>
            </a:r>
            <a:r>
              <a:rPr lang="zh-TW" altLang="en-US" dirty="0"/>
              <a:t>追蹤的檔名或路徑</a:t>
            </a:r>
            <a:endParaRPr lang="en-US" altLang="zh-TW" dirty="0"/>
          </a:p>
          <a:p>
            <a:pPr lvl="1"/>
            <a:r>
              <a:rPr lang="zh-TW" altLang="en-US" dirty="0"/>
              <a:t>環境設定</a:t>
            </a:r>
            <a:endParaRPr lang="en-US" altLang="zh-TW" dirty="0"/>
          </a:p>
          <a:p>
            <a:pPr lvl="1"/>
            <a:r>
              <a:rPr lang="zh-TW" altLang="en-US" dirty="0"/>
              <a:t>帳號、密碼、</a:t>
            </a:r>
            <a:r>
              <a:rPr lang="en-US" altLang="zh-TW" dirty="0"/>
              <a:t>API Key…</a:t>
            </a:r>
            <a:r>
              <a:rPr lang="zh-TW" altLang="en-US" dirty="0"/>
              <a:t>等機敏內容</a:t>
            </a:r>
            <a:endParaRPr lang="en-US" altLang="zh-TW" dirty="0"/>
          </a:p>
          <a:p>
            <a:pPr lvl="1"/>
            <a:r>
              <a:rPr lang="zh-TW" altLang="en-US" dirty="0"/>
              <a:t>暫存檔、</a:t>
            </a:r>
            <a:r>
              <a:rPr lang="en-US" altLang="zh-TW" dirty="0"/>
              <a:t>Log…</a:t>
            </a:r>
            <a:r>
              <a:rPr lang="zh-TW" altLang="en-US" dirty="0"/>
              <a:t>等不必追蹤的內容</a:t>
            </a:r>
            <a:endParaRPr lang="en-US" altLang="zh-TW" dirty="0"/>
          </a:p>
          <a:p>
            <a:r>
              <a:rPr lang="zh-TW" altLang="en-US" dirty="0"/>
              <a:t>不會出現在 </a:t>
            </a:r>
            <a:r>
              <a:rPr lang="en-US" altLang="zh-TW" dirty="0"/>
              <a:t>status</a:t>
            </a:r>
            <a:r>
              <a:rPr lang="zh-TW" altLang="en-US" dirty="0"/>
              <a:t> 中，</a:t>
            </a:r>
            <a:r>
              <a:rPr lang="en-US" altLang="zh-TW" dirty="0"/>
              <a:t>add </a:t>
            </a:r>
            <a:r>
              <a:rPr lang="zh-TW" altLang="en-US" dirty="0"/>
              <a:t>亦不會加入</a:t>
            </a:r>
            <a:endParaRPr lang="en-US" altLang="zh-TW" dirty="0"/>
          </a:p>
          <a:p>
            <a:r>
              <a:rPr lang="zh-TW" altLang="en-US" dirty="0"/>
              <a:t>已追蹤的檔案</a:t>
            </a:r>
            <a:r>
              <a:rPr lang="zh-TW" altLang="en-US" dirty="0">
                <a:solidFill>
                  <a:srgbClr val="FFC000"/>
                </a:solidFill>
              </a:rPr>
              <a:t>不受</a:t>
            </a:r>
            <a:r>
              <a:rPr lang="zh-TW" altLang="en-US" dirty="0"/>
              <a:t> </a:t>
            </a:r>
            <a:r>
              <a:rPr lang="en-US" altLang="zh-TW" dirty="0"/>
              <a:t>.</a:t>
            </a:r>
            <a:r>
              <a:rPr lang="en-US" altLang="zh-TW" dirty="0" err="1"/>
              <a:t>gitignore</a:t>
            </a:r>
            <a:r>
              <a:rPr lang="en-US" altLang="zh-TW" dirty="0"/>
              <a:t> </a:t>
            </a:r>
            <a:r>
              <a:rPr lang="zh-TW" altLang="en-US" dirty="0"/>
              <a:t>影響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B67B2D-A72B-4922-BEDC-7C74CAEB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71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F3A10E-C8F2-436B-B6BE-D15CC718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建立忽略清單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644F3-6FB0-40E8-BE38-B099FDFB0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自己手動建立 </a:t>
            </a:r>
            <a:r>
              <a:rPr lang="zh-TW" altLang="en-US" dirty="0">
                <a:solidFill>
                  <a:srgbClr val="FFC000"/>
                </a:solidFill>
              </a:rPr>
              <a:t>← 很累，不推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/>
              <a:t>建立 </a:t>
            </a:r>
            <a:r>
              <a:rPr lang="en-US" altLang="zh-TW" dirty="0"/>
              <a:t>GitHub </a:t>
            </a:r>
            <a:r>
              <a:rPr lang="zh-TW" altLang="en-US" dirty="0"/>
              <a:t>專案時，使用 </a:t>
            </a:r>
            <a:r>
              <a:rPr lang="en-US" altLang="zh-TW" dirty="0"/>
              <a:t>GitHub </a:t>
            </a:r>
            <a:r>
              <a:rPr lang="zh-TW" altLang="en-US" dirty="0"/>
              <a:t>功能建立</a:t>
            </a:r>
            <a:endParaRPr lang="en-US" altLang="zh-TW" dirty="0"/>
          </a:p>
          <a:p>
            <a:r>
              <a:rPr lang="zh-TW" altLang="en-US" dirty="0"/>
              <a:t>由 </a:t>
            </a:r>
            <a:r>
              <a:rPr lang="en-US" altLang="zh-TW" dirty="0">
                <a:hlinkClick r:id="rId2"/>
              </a:rPr>
              <a:t>GitHub </a:t>
            </a:r>
            <a:r>
              <a:rPr lang="zh-TW" altLang="en-US" dirty="0">
                <a:hlinkClick r:id="rId2"/>
              </a:rPr>
              <a:t>提供的範例</a:t>
            </a:r>
            <a:r>
              <a:rPr lang="zh-TW" altLang="en-US" dirty="0"/>
              <a:t>中尋找</a:t>
            </a:r>
            <a:endParaRPr lang="en-US" altLang="zh-TW" dirty="0"/>
          </a:p>
          <a:p>
            <a:r>
              <a:rPr lang="zh-TW" altLang="en-US" dirty="0"/>
              <a:t>利用 </a:t>
            </a:r>
            <a:r>
              <a:rPr lang="en-US" altLang="zh-TW" dirty="0">
                <a:hlinkClick r:id="rId3"/>
              </a:rPr>
              <a:t>gitignore.io</a:t>
            </a:r>
            <a:r>
              <a:rPr lang="en-US" altLang="zh-TW" dirty="0"/>
              <a:t> </a:t>
            </a:r>
            <a:r>
              <a:rPr lang="zh-TW" altLang="en-US" dirty="0"/>
              <a:t>產生 </a:t>
            </a:r>
            <a:r>
              <a:rPr lang="zh-TW" altLang="en-US" dirty="0">
                <a:solidFill>
                  <a:srgbClr val="FFC000"/>
                </a:solidFill>
              </a:rPr>
              <a:t>← 超方便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F113B2-D88D-4B19-89BC-4988FAAA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87261E-5CC5-4F9E-8FDB-9B6F9030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0" y="1644939"/>
            <a:ext cx="3952875" cy="19240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9F0290A-245A-4647-94F9-056921434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24" y="4469967"/>
            <a:ext cx="5924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41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2F6FE-9468-482A-8DCA-1BF17977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忽略清單放哪裡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ECFF34-632F-4141-80D1-2002A781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~/.</a:t>
            </a:r>
            <a:r>
              <a:rPr lang="en-US" altLang="zh-TW" dirty="0" err="1"/>
              <a:t>gitignore</a:t>
            </a:r>
            <a:endParaRPr lang="en-US" altLang="zh-TW" dirty="0"/>
          </a:p>
          <a:p>
            <a:pPr lvl="1"/>
            <a:r>
              <a:rPr lang="en-US" altLang="zh-TW" dirty="0"/>
              <a:t>home</a:t>
            </a:r>
            <a:r>
              <a:rPr lang="zh-TW" altLang="en-US" dirty="0"/>
              <a:t> 路徑下，對所有 </a:t>
            </a:r>
            <a:r>
              <a:rPr lang="en-US" altLang="zh-TW" dirty="0"/>
              <a:t>Git</a:t>
            </a:r>
            <a:r>
              <a:rPr lang="zh-TW" altLang="en-US" dirty="0"/>
              <a:t> 專案有效</a:t>
            </a:r>
            <a:endParaRPr lang="en-US" altLang="zh-TW" dirty="0"/>
          </a:p>
          <a:p>
            <a:r>
              <a:rPr lang="en-US" altLang="zh-TW" dirty="0"/>
              <a:t>project/.</a:t>
            </a:r>
            <a:r>
              <a:rPr lang="en-US" altLang="zh-TW" dirty="0" err="1"/>
              <a:t>gitignore</a:t>
            </a:r>
            <a:endParaRPr lang="en-US" altLang="zh-TW" dirty="0"/>
          </a:p>
          <a:p>
            <a:pPr lvl="1"/>
            <a:r>
              <a:rPr lang="zh-TW" altLang="en-US" dirty="0"/>
              <a:t>專案路徑，對專案有效，可令該檔隨該專案到處走</a:t>
            </a:r>
            <a:endParaRPr lang="en-US" altLang="zh-TW" dirty="0"/>
          </a:p>
          <a:p>
            <a:r>
              <a:rPr lang="en-US" altLang="zh-TW" dirty="0"/>
              <a:t>project/folder/.</a:t>
            </a:r>
            <a:r>
              <a:rPr lang="en-US" altLang="zh-TW" dirty="0" err="1"/>
              <a:t>gitignore</a:t>
            </a:r>
            <a:endParaRPr lang="en-US" altLang="zh-TW" dirty="0"/>
          </a:p>
          <a:p>
            <a:pPr lvl="1"/>
            <a:r>
              <a:rPr lang="zh-TW" altLang="en-US" dirty="0"/>
              <a:t>專案的下層資料夾，只對該資料夾及其子資料夾有效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C4B05-DE14-4F43-970B-E8F444FE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451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6215A-95A7-4F8B-BE33-59614B23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忽略清單的寫法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37691D-B289-464D-A907-27AED689B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每行一項</a:t>
            </a:r>
            <a:endParaRPr lang="en-US" altLang="zh-TW" dirty="0"/>
          </a:p>
          <a:p>
            <a:r>
              <a:rPr lang="zh-TW" altLang="en-US" dirty="0"/>
              <a:t>可僅列出檔名，或使用相對路徑</a:t>
            </a:r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#</a:t>
            </a:r>
            <a:r>
              <a:rPr lang="zh-TW" altLang="en-US" dirty="0"/>
              <a:t> 開頭表示註解</a:t>
            </a:r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*</a:t>
            </a:r>
            <a:r>
              <a:rPr lang="en-US" altLang="zh-TW" dirty="0"/>
              <a:t> </a:t>
            </a:r>
            <a:r>
              <a:rPr lang="zh-TW" altLang="en-US" dirty="0"/>
              <a:t>表示任意字元，</a:t>
            </a:r>
            <a:r>
              <a:rPr lang="en-US" altLang="zh-TW" dirty="0">
                <a:solidFill>
                  <a:srgbClr val="FFC000"/>
                </a:solidFill>
              </a:rPr>
              <a:t>?</a:t>
            </a:r>
            <a:r>
              <a:rPr lang="en-US" altLang="zh-TW" dirty="0"/>
              <a:t> </a:t>
            </a:r>
            <a:r>
              <a:rPr lang="zh-TW" altLang="en-US" dirty="0"/>
              <a:t>表示任意單一字元（不含斜線）</a:t>
            </a:r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**</a:t>
            </a:r>
            <a:r>
              <a:rPr lang="en-US" altLang="zh-TW" dirty="0"/>
              <a:t> </a:t>
            </a:r>
            <a:r>
              <a:rPr lang="zh-TW" altLang="en-US" dirty="0"/>
              <a:t>表示任意層級資料夾</a:t>
            </a:r>
            <a:endParaRPr lang="en-US" altLang="zh-TW" dirty="0"/>
          </a:p>
          <a:p>
            <a:r>
              <a:rPr lang="zh-TW" altLang="en-US" dirty="0"/>
              <a:t>如 </a:t>
            </a:r>
            <a:r>
              <a:rPr lang="en-US" altLang="zh-TW" dirty="0">
                <a:solidFill>
                  <a:srgbClr val="FFC000"/>
                </a:solidFill>
              </a:rPr>
              <a:t>[a-</a:t>
            </a:r>
            <a:r>
              <a:rPr lang="en-US" altLang="zh-TW" dirty="0" err="1">
                <a:solidFill>
                  <a:srgbClr val="FFC000"/>
                </a:solidFill>
              </a:rPr>
              <a:t>zA</a:t>
            </a:r>
            <a:r>
              <a:rPr lang="en-US" altLang="zh-TW" dirty="0">
                <a:solidFill>
                  <a:srgbClr val="FFC000"/>
                </a:solidFill>
              </a:rPr>
              <a:t>-Z]</a:t>
            </a:r>
            <a:r>
              <a:rPr lang="en-US" altLang="zh-TW" dirty="0"/>
              <a:t> </a:t>
            </a:r>
            <a:r>
              <a:rPr lang="zh-TW" altLang="en-US" dirty="0"/>
              <a:t>等中括號形式可匹配字元範圍或多種字元</a:t>
            </a:r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!</a:t>
            </a:r>
            <a:r>
              <a:rPr lang="en-US" altLang="zh-TW" dirty="0"/>
              <a:t> </a:t>
            </a:r>
            <a:r>
              <a:rPr lang="zh-TW" altLang="en-US" dirty="0"/>
              <a:t>表示反向邏輯，也就是不要忽略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7367D-A231-45B7-87AB-94B16F00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591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778F77-70B8-4335-95C0-EFB3B85E1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Branch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06F25495-4E02-4D5C-819A-7A441E6F8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分支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904F1B-BFD3-4A33-9563-E624D5FD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145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7D7C460-B898-4C52-90A0-9C7FB842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什麼是分支？（</a:t>
            </a:r>
            <a:r>
              <a:rPr lang="en-US" altLang="zh-TW" dirty="0"/>
              <a:t>Branch</a:t>
            </a:r>
            <a:r>
              <a:rPr lang="zh-TW" altLang="en-US" dirty="0"/>
              <a:t>）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6B2E21-F533-456A-B82A-767EE70E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910EC1-717F-4CE2-880C-EB859A97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8" name="圖形 7" descr="文件">
            <a:extLst>
              <a:ext uri="{FF2B5EF4-FFF2-40B4-BE49-F238E27FC236}">
                <a16:creationId xmlns:a16="http://schemas.microsoft.com/office/drawing/2014/main" id="{343B30D6-1921-4750-A921-24407A05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0293" y="3663301"/>
            <a:ext cx="914400" cy="914400"/>
          </a:xfrm>
          <a:prstGeom prst="rect">
            <a:avLst/>
          </a:prstGeom>
        </p:spPr>
      </p:pic>
      <p:pic>
        <p:nvPicPr>
          <p:cNvPr id="11" name="圖形 10" descr="文件">
            <a:extLst>
              <a:ext uri="{FF2B5EF4-FFF2-40B4-BE49-F238E27FC236}">
                <a16:creationId xmlns:a16="http://schemas.microsoft.com/office/drawing/2014/main" id="{C31E0EE0-EAF2-454D-98EA-EE5047EF4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93" y="3663301"/>
            <a:ext cx="914400" cy="914400"/>
          </a:xfrm>
          <a:prstGeom prst="rect">
            <a:avLst/>
          </a:prstGeom>
        </p:spPr>
      </p:pic>
      <p:pic>
        <p:nvPicPr>
          <p:cNvPr id="14" name="圖形 13" descr="文件">
            <a:extLst>
              <a:ext uri="{FF2B5EF4-FFF2-40B4-BE49-F238E27FC236}">
                <a16:creationId xmlns:a16="http://schemas.microsoft.com/office/drawing/2014/main" id="{61C127FF-D91F-414D-A431-61B03723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6093" y="3663301"/>
            <a:ext cx="914400" cy="914400"/>
          </a:xfrm>
          <a:prstGeom prst="rect">
            <a:avLst/>
          </a:prstGeom>
        </p:spPr>
      </p:pic>
      <p:pic>
        <p:nvPicPr>
          <p:cNvPr id="17" name="圖形 16" descr="文件">
            <a:extLst>
              <a:ext uri="{FF2B5EF4-FFF2-40B4-BE49-F238E27FC236}">
                <a16:creationId xmlns:a16="http://schemas.microsoft.com/office/drawing/2014/main" id="{902C3286-82AF-4D05-A4EB-EC7DB515C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3993" y="3663301"/>
            <a:ext cx="914400" cy="914400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7DC46E-E3F1-4C17-9E70-3078539736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44693" y="4120501"/>
            <a:ext cx="1333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11AD1D9-64A1-4D90-92CD-E84ABACF4860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392593" y="4120501"/>
            <a:ext cx="1333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B8FD965-2C83-4C0F-8CB8-8F880D6ECEC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640493" y="4120501"/>
            <a:ext cx="1333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圖形 24" descr="文件">
            <a:extLst>
              <a:ext uri="{FF2B5EF4-FFF2-40B4-BE49-F238E27FC236}">
                <a16:creationId xmlns:a16="http://schemas.microsoft.com/office/drawing/2014/main" id="{26B58EBA-54A5-4B62-96C1-10CD66F14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529" y="2520301"/>
            <a:ext cx="914400" cy="914400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17E3253-2422-486F-A546-1E1AA3A0BB9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237018" y="2977501"/>
            <a:ext cx="1701511" cy="685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圖形 26" descr="文件">
            <a:extLst>
              <a:ext uri="{FF2B5EF4-FFF2-40B4-BE49-F238E27FC236}">
                <a16:creationId xmlns:a16="http://schemas.microsoft.com/office/drawing/2014/main" id="{28366BE0-EE87-4064-A3FA-D0EF0BD10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5393" y="4802025"/>
            <a:ext cx="914400" cy="914400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4642D96-304F-4A3E-8E49-582682E4095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82027" y="4577701"/>
            <a:ext cx="1853366" cy="6815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圖形 43" descr="文件">
            <a:extLst>
              <a:ext uri="{FF2B5EF4-FFF2-40B4-BE49-F238E27FC236}">
                <a16:creationId xmlns:a16="http://schemas.microsoft.com/office/drawing/2014/main" id="{C3276A99-EA70-4E51-8E31-9DE42CCC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91" y="4802025"/>
            <a:ext cx="914400" cy="914400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83D3B19-584B-4ADD-9531-FD54A4504D53}"/>
              </a:ext>
            </a:extLst>
          </p:cNvPr>
          <p:cNvCxnSpPr>
            <a:cxnSpLocks/>
            <a:stCxn id="27" idx="3"/>
            <a:endCxn id="44" idx="1"/>
          </p:cNvCxnSpPr>
          <p:nvPr/>
        </p:nvCxnSpPr>
        <p:spPr>
          <a:xfrm>
            <a:off x="5849793" y="5259225"/>
            <a:ext cx="17355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00202A4-B70D-4221-B49C-4C2202EA9605}"/>
              </a:ext>
            </a:extLst>
          </p:cNvPr>
          <p:cNvSpPr txBox="1"/>
          <p:nvPr/>
        </p:nvSpPr>
        <p:spPr>
          <a:xfrm>
            <a:off x="9993746" y="3935835"/>
            <a:ext cx="15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480B713-9B34-4DB9-A6DC-09D0E5295A09}"/>
              </a:ext>
            </a:extLst>
          </p:cNvPr>
          <p:cNvSpPr txBox="1"/>
          <p:nvPr/>
        </p:nvSpPr>
        <p:spPr>
          <a:xfrm>
            <a:off x="8776852" y="5074559"/>
            <a:ext cx="15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branch A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242B7E5-1C1E-4297-A6D0-465010F9867F}"/>
              </a:ext>
            </a:extLst>
          </p:cNvPr>
          <p:cNvSpPr txBox="1"/>
          <p:nvPr/>
        </p:nvSpPr>
        <p:spPr>
          <a:xfrm>
            <a:off x="8043457" y="2779127"/>
            <a:ext cx="15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branch 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87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679B8B-C8F9-4AE7-A4F9-A992F78C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何時需要使用分支？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0478-38D7-41A3-A6E2-BF279B35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新增功能</a:t>
            </a:r>
            <a:endParaRPr lang="en-US" altLang="zh-TW" dirty="0"/>
          </a:p>
          <a:p>
            <a:r>
              <a:rPr lang="zh-TW" altLang="en-US" dirty="0"/>
              <a:t>移除功能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開發</a:t>
            </a:r>
            <a:endParaRPr lang="en-US" altLang="zh-TW" dirty="0"/>
          </a:p>
          <a:p>
            <a:r>
              <a:rPr lang="zh-TW" altLang="en-US" dirty="0"/>
              <a:t>測試</a:t>
            </a:r>
            <a:endParaRPr lang="en-US" altLang="zh-TW" dirty="0"/>
          </a:p>
          <a:p>
            <a:r>
              <a:rPr lang="zh-TW" altLang="en-US" dirty="0"/>
              <a:t>協作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3C245-5C7F-4F06-892C-93CE07CB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23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8BB4F-B75E-46A8-AD81-8D5627CE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嘗試建立 </a:t>
            </a:r>
            <a:r>
              <a:rPr lang="en-US" altLang="zh-TW" dirty="0"/>
              <a:t>Develop </a:t>
            </a:r>
            <a:r>
              <a:rPr lang="zh-TW" altLang="en-US" dirty="0"/>
              <a:t>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1C805-D63F-45D7-A91E-857CA21B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708678" cy="3695136"/>
          </a:xfrm>
        </p:spPr>
        <p:txBody>
          <a:bodyPr/>
          <a:lstStyle/>
          <a:p>
            <a:r>
              <a:rPr lang="zh-TW" altLang="en-US" dirty="0"/>
              <a:t>對欲新增分支的 </a:t>
            </a:r>
            <a:r>
              <a:rPr lang="en-US" altLang="zh-TW" dirty="0"/>
              <a:t>commit </a:t>
            </a:r>
            <a:r>
              <a:rPr lang="zh-TW" altLang="en-US" dirty="0"/>
              <a:t>右鍵</a:t>
            </a:r>
            <a:br>
              <a:rPr lang="en-US" altLang="zh-TW" dirty="0"/>
            </a:br>
            <a:r>
              <a:rPr lang="zh-TW" altLang="en-US" dirty="0"/>
              <a:t>選擇 </a:t>
            </a:r>
            <a:r>
              <a:rPr lang="en-US" altLang="zh-TW" dirty="0">
                <a:solidFill>
                  <a:srgbClr val="FFC000"/>
                </a:solidFill>
              </a:rPr>
              <a:t>Create branch here</a:t>
            </a:r>
          </a:p>
          <a:p>
            <a:r>
              <a:rPr lang="zh-TW" altLang="en-US" dirty="0"/>
              <a:t>輸入分支名稱「</a:t>
            </a:r>
            <a:r>
              <a:rPr lang="en-US" altLang="zh-TW" dirty="0"/>
              <a:t>develop</a:t>
            </a:r>
            <a:r>
              <a:rPr lang="zh-TW" altLang="en-US" dirty="0"/>
              <a:t>」並 </a:t>
            </a:r>
            <a:r>
              <a:rPr lang="en-US" altLang="zh-TW" dirty="0"/>
              <a:t>Enter</a:t>
            </a:r>
          </a:p>
          <a:p>
            <a:endParaRPr lang="en-US" altLang="zh-TW" dirty="0"/>
          </a:p>
          <a:p>
            <a:r>
              <a:rPr lang="zh-TW" altLang="en-US" dirty="0"/>
              <a:t>將會</a:t>
            </a:r>
            <a:r>
              <a:rPr lang="zh-TW" altLang="en-US" dirty="0">
                <a:solidFill>
                  <a:srgbClr val="FFC000"/>
                </a:solidFill>
              </a:rPr>
              <a:t>建立分支</a:t>
            </a:r>
            <a:r>
              <a:rPr lang="zh-TW" altLang="en-US" dirty="0"/>
              <a:t>並</a:t>
            </a:r>
            <a:r>
              <a:rPr lang="zh-TW" altLang="en-US" dirty="0">
                <a:solidFill>
                  <a:srgbClr val="FFC000"/>
                </a:solidFill>
              </a:rPr>
              <a:t>切換</a:t>
            </a:r>
            <a:r>
              <a:rPr lang="zh-TW" altLang="en-US" dirty="0"/>
              <a:t>過去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95246E-E5D5-44D8-AF00-EB71FB2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A78169-19BA-4A0E-A5CC-0FA04493DEA4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也就是所謂的開發線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263942-E94C-4E1F-A11B-35A78CF7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784" y="1867977"/>
            <a:ext cx="4891088" cy="45868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D61D5A-BB70-4723-9313-2C6D2684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46" y="3656562"/>
            <a:ext cx="3429000" cy="5048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550D73-5697-4027-B767-36831D72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777" y="4685588"/>
            <a:ext cx="4696691" cy="20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2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BEAB9-96DB-4B76-AF86-E30991D7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切換分支（</a:t>
            </a:r>
            <a:r>
              <a:rPr lang="en-US" altLang="zh-TW" dirty="0"/>
              <a:t>Checkout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53F43A-FF23-4173-AE9F-ACE32A1A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任何 </a:t>
            </a:r>
            <a:r>
              <a:rPr lang="en-US" altLang="zh-TW" dirty="0"/>
              <a:t>commit</a:t>
            </a:r>
            <a:r>
              <a:rPr lang="zh-TW" altLang="en-US" dirty="0"/>
              <a:t>，只會套用在</a:t>
            </a:r>
            <a:r>
              <a:rPr lang="zh-TW" altLang="en-US" dirty="0">
                <a:solidFill>
                  <a:srgbClr val="FFC000"/>
                </a:solidFill>
              </a:rPr>
              <a:t>目前所在的分支</a:t>
            </a:r>
            <a:r>
              <a:rPr lang="zh-TW" altLang="en-US" dirty="0"/>
              <a:t>上</a:t>
            </a:r>
            <a:endParaRPr lang="en-US" altLang="zh-TW" dirty="0"/>
          </a:p>
          <a:p>
            <a:r>
              <a:rPr lang="zh-TW" altLang="en-US" dirty="0"/>
              <a:t>目前所在分支會以「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✓</a:t>
            </a:r>
            <a:r>
              <a:rPr lang="zh-TW" altLang="en-US" dirty="0"/>
              <a:t>」標示</a:t>
            </a:r>
            <a:endParaRPr lang="en-US" altLang="zh-TW" dirty="0"/>
          </a:p>
          <a:p>
            <a:r>
              <a:rPr lang="zh-TW" altLang="en-US" dirty="0"/>
              <a:t>對分支名稱雙擊，即可快速切換分支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1EE5F2-B40F-4334-95E0-994DE7B8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2737FB-F71D-441F-AD74-ADE5A1BC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004" y="2611726"/>
            <a:ext cx="1104900" cy="6000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606905-202E-480C-B12D-BFB0E67F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50" y="3646200"/>
            <a:ext cx="81724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7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會發生什麼事？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C0AA7DA-2F07-4788-B219-56FDA547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跟別人合作時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pic>
        <p:nvPicPr>
          <p:cNvPr id="31" name="圖形 30" descr="文件">
            <a:extLst>
              <a:ext uri="{FF2B5EF4-FFF2-40B4-BE49-F238E27FC236}">
                <a16:creationId xmlns:a16="http://schemas.microsoft.com/office/drawing/2014/main" id="{43162D0B-2066-4E87-BCE1-821E6D6F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475" y="2718493"/>
            <a:ext cx="914400" cy="914400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7385ABE-D30F-4F61-ABE8-D87F66BD6AA6}"/>
              </a:ext>
            </a:extLst>
          </p:cNvPr>
          <p:cNvCxnSpPr>
            <a:cxnSpLocks/>
          </p:cNvCxnSpPr>
          <p:nvPr/>
        </p:nvCxnSpPr>
        <p:spPr>
          <a:xfrm flipH="1">
            <a:off x="4400550" y="3343275"/>
            <a:ext cx="1028700" cy="1000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圖形 3" descr="使用者">
            <a:extLst>
              <a:ext uri="{FF2B5EF4-FFF2-40B4-BE49-F238E27FC236}">
                <a16:creationId xmlns:a16="http://schemas.microsoft.com/office/drawing/2014/main" id="{967ABB7F-1E98-43F2-B8D2-AE475BD3F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8750" y="4606229"/>
            <a:ext cx="914400" cy="914400"/>
          </a:xfrm>
          <a:prstGeom prst="rect">
            <a:avLst/>
          </a:prstGeom>
        </p:spPr>
      </p:pic>
      <p:pic>
        <p:nvPicPr>
          <p:cNvPr id="30" name="圖形 29" descr="文件">
            <a:extLst>
              <a:ext uri="{FF2B5EF4-FFF2-40B4-BE49-F238E27FC236}">
                <a16:creationId xmlns:a16="http://schemas.microsoft.com/office/drawing/2014/main" id="{F84B461D-2EB0-4881-AAEF-2A8109271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449" y="4507369"/>
            <a:ext cx="914400" cy="914400"/>
          </a:xfrm>
          <a:prstGeom prst="rect">
            <a:avLst/>
          </a:prstGeom>
        </p:spPr>
      </p:pic>
      <p:pic>
        <p:nvPicPr>
          <p:cNvPr id="33" name="圖形 32" descr="使用者">
            <a:extLst>
              <a:ext uri="{FF2B5EF4-FFF2-40B4-BE49-F238E27FC236}">
                <a16:creationId xmlns:a16="http://schemas.microsoft.com/office/drawing/2014/main" id="{88649D7F-FBCB-40B6-8022-D505FE8E7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3900" y="4740470"/>
            <a:ext cx="914400" cy="914400"/>
          </a:xfrm>
          <a:prstGeom prst="rect">
            <a:avLst/>
          </a:prstGeom>
        </p:spPr>
      </p:pic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720DD6F-6E73-43AF-83DC-4ED746F723B7}"/>
              </a:ext>
            </a:extLst>
          </p:cNvPr>
          <p:cNvCxnSpPr>
            <a:cxnSpLocks/>
          </p:cNvCxnSpPr>
          <p:nvPr/>
        </p:nvCxnSpPr>
        <p:spPr>
          <a:xfrm>
            <a:off x="6752100" y="3462337"/>
            <a:ext cx="1163175" cy="8810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圖形 38" descr="文件">
            <a:extLst>
              <a:ext uri="{FF2B5EF4-FFF2-40B4-BE49-F238E27FC236}">
                <a16:creationId xmlns:a16="http://schemas.microsoft.com/office/drawing/2014/main" id="{17FCFD70-477B-435A-B70C-58D920B2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716" y="4235061"/>
            <a:ext cx="914400" cy="914400"/>
          </a:xfrm>
          <a:prstGeom prst="rect">
            <a:avLst/>
          </a:prstGeom>
        </p:spPr>
      </p:pic>
      <p:pic>
        <p:nvPicPr>
          <p:cNvPr id="48" name="圖形 47" descr="文件">
            <a:extLst>
              <a:ext uri="{FF2B5EF4-FFF2-40B4-BE49-F238E27FC236}">
                <a16:creationId xmlns:a16="http://schemas.microsoft.com/office/drawing/2014/main" id="{90C872BA-1209-4571-BBFF-B57C6F10F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3449" y="4507369"/>
            <a:ext cx="914400" cy="914400"/>
          </a:xfrm>
          <a:prstGeom prst="rect">
            <a:avLst/>
          </a:prstGeom>
        </p:spPr>
      </p:pic>
      <p:pic>
        <p:nvPicPr>
          <p:cNvPr id="49" name="圖形 48" descr="文件">
            <a:extLst>
              <a:ext uri="{FF2B5EF4-FFF2-40B4-BE49-F238E27FC236}">
                <a16:creationId xmlns:a16="http://schemas.microsoft.com/office/drawing/2014/main" id="{A41207A1-EE60-4C94-89A6-9030892BA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2716" y="4235061"/>
            <a:ext cx="914400" cy="914400"/>
          </a:xfrm>
          <a:prstGeom prst="rect">
            <a:avLst/>
          </a:prstGeom>
        </p:spPr>
      </p:pic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9060CC6-271F-4CA1-BDAC-DDB3331876DA}"/>
              </a:ext>
            </a:extLst>
          </p:cNvPr>
          <p:cNvCxnSpPr>
            <a:cxnSpLocks/>
          </p:cNvCxnSpPr>
          <p:nvPr/>
        </p:nvCxnSpPr>
        <p:spPr>
          <a:xfrm flipV="1">
            <a:off x="4473871" y="3632893"/>
            <a:ext cx="999141" cy="10297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圖形 50" descr="文件">
            <a:extLst>
              <a:ext uri="{FF2B5EF4-FFF2-40B4-BE49-F238E27FC236}">
                <a16:creationId xmlns:a16="http://schemas.microsoft.com/office/drawing/2014/main" id="{32E8CC9F-A3C4-44FB-9961-0A6C3BA12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3475" y="2720824"/>
            <a:ext cx="914400" cy="914400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7D2E159-B76D-4D5A-B202-9702ECD612C2}"/>
              </a:ext>
            </a:extLst>
          </p:cNvPr>
          <p:cNvCxnSpPr>
            <a:cxnSpLocks/>
          </p:cNvCxnSpPr>
          <p:nvPr/>
        </p:nvCxnSpPr>
        <p:spPr>
          <a:xfrm flipH="1" flipV="1">
            <a:off x="6638047" y="3736156"/>
            <a:ext cx="1309049" cy="9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圖形 52" descr="文件">
            <a:extLst>
              <a:ext uri="{FF2B5EF4-FFF2-40B4-BE49-F238E27FC236}">
                <a16:creationId xmlns:a16="http://schemas.microsoft.com/office/drawing/2014/main" id="{A26B4C48-15B2-45C3-96BE-19C1D89D84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3667" y="2895524"/>
            <a:ext cx="914400" cy="9144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051D2E-AA85-499A-885E-FD5587D47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4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7D7C460-B898-4C52-90A0-9C7FB842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合併分支（</a:t>
            </a:r>
            <a:r>
              <a:rPr lang="en-US" altLang="zh-TW" dirty="0"/>
              <a:t>Merge</a:t>
            </a:r>
            <a:r>
              <a:rPr lang="zh-TW" altLang="en-US" dirty="0"/>
              <a:t>）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6B2E21-F533-456A-B82A-767EE70E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910EC1-717F-4CE2-880C-EB859A97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8" name="圖形 7" descr="文件">
            <a:extLst>
              <a:ext uri="{FF2B5EF4-FFF2-40B4-BE49-F238E27FC236}">
                <a16:creationId xmlns:a16="http://schemas.microsoft.com/office/drawing/2014/main" id="{343B30D6-1921-4750-A921-24407A05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0293" y="3663301"/>
            <a:ext cx="914400" cy="914400"/>
          </a:xfrm>
          <a:prstGeom prst="rect">
            <a:avLst/>
          </a:prstGeom>
        </p:spPr>
      </p:pic>
      <p:pic>
        <p:nvPicPr>
          <p:cNvPr id="11" name="圖形 10" descr="文件">
            <a:extLst>
              <a:ext uri="{FF2B5EF4-FFF2-40B4-BE49-F238E27FC236}">
                <a16:creationId xmlns:a16="http://schemas.microsoft.com/office/drawing/2014/main" id="{C31E0EE0-EAF2-454D-98EA-EE5047EF4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93" y="3663301"/>
            <a:ext cx="914400" cy="914400"/>
          </a:xfrm>
          <a:prstGeom prst="rect">
            <a:avLst/>
          </a:prstGeom>
        </p:spPr>
      </p:pic>
      <p:pic>
        <p:nvPicPr>
          <p:cNvPr id="14" name="圖形 13" descr="文件">
            <a:extLst>
              <a:ext uri="{FF2B5EF4-FFF2-40B4-BE49-F238E27FC236}">
                <a16:creationId xmlns:a16="http://schemas.microsoft.com/office/drawing/2014/main" id="{61C127FF-D91F-414D-A431-61B03723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6093" y="3663301"/>
            <a:ext cx="914400" cy="914400"/>
          </a:xfrm>
          <a:prstGeom prst="rect">
            <a:avLst/>
          </a:prstGeom>
        </p:spPr>
      </p:pic>
      <p:pic>
        <p:nvPicPr>
          <p:cNvPr id="17" name="圖形 16" descr="文件">
            <a:extLst>
              <a:ext uri="{FF2B5EF4-FFF2-40B4-BE49-F238E27FC236}">
                <a16:creationId xmlns:a16="http://schemas.microsoft.com/office/drawing/2014/main" id="{902C3286-82AF-4D05-A4EB-EC7DB515C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3993" y="3663301"/>
            <a:ext cx="914400" cy="914400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07DC46E-E3F1-4C17-9E70-3078539736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144693" y="4120501"/>
            <a:ext cx="1333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11AD1D9-64A1-4D90-92CD-E84ABACF4860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392593" y="4120501"/>
            <a:ext cx="1333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B8FD965-2C83-4C0F-8CB8-8F880D6ECEC0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640493" y="4120501"/>
            <a:ext cx="1333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圖形 24" descr="文件">
            <a:extLst>
              <a:ext uri="{FF2B5EF4-FFF2-40B4-BE49-F238E27FC236}">
                <a16:creationId xmlns:a16="http://schemas.microsoft.com/office/drawing/2014/main" id="{26B58EBA-54A5-4B62-96C1-10CD66F14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529" y="2520301"/>
            <a:ext cx="914400" cy="914400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17E3253-2422-486F-A546-1E1AA3A0BB9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237018" y="2977501"/>
            <a:ext cx="1701511" cy="685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圖形 26" descr="文件">
            <a:extLst>
              <a:ext uri="{FF2B5EF4-FFF2-40B4-BE49-F238E27FC236}">
                <a16:creationId xmlns:a16="http://schemas.microsoft.com/office/drawing/2014/main" id="{28366BE0-EE87-4064-A3FA-D0EF0BD10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5393" y="4802025"/>
            <a:ext cx="914400" cy="914400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4642D96-304F-4A3E-8E49-582682E4095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82027" y="4577701"/>
            <a:ext cx="1853366" cy="6815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圖形 43" descr="文件">
            <a:extLst>
              <a:ext uri="{FF2B5EF4-FFF2-40B4-BE49-F238E27FC236}">
                <a16:creationId xmlns:a16="http://schemas.microsoft.com/office/drawing/2014/main" id="{C3276A99-EA70-4E51-8E31-9DE42CCC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391" y="4802025"/>
            <a:ext cx="914400" cy="914400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83D3B19-584B-4ADD-9531-FD54A4504D53}"/>
              </a:ext>
            </a:extLst>
          </p:cNvPr>
          <p:cNvCxnSpPr>
            <a:cxnSpLocks/>
            <a:stCxn id="27" idx="3"/>
            <a:endCxn id="44" idx="1"/>
          </p:cNvCxnSpPr>
          <p:nvPr/>
        </p:nvCxnSpPr>
        <p:spPr>
          <a:xfrm>
            <a:off x="5849793" y="5259225"/>
            <a:ext cx="17355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00202A4-B70D-4221-B49C-4C2202EA9605}"/>
              </a:ext>
            </a:extLst>
          </p:cNvPr>
          <p:cNvSpPr txBox="1"/>
          <p:nvPr/>
        </p:nvSpPr>
        <p:spPr>
          <a:xfrm>
            <a:off x="9993746" y="3935835"/>
            <a:ext cx="15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master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480B713-9B34-4DB9-A6DC-09D0E5295A09}"/>
              </a:ext>
            </a:extLst>
          </p:cNvPr>
          <p:cNvSpPr txBox="1"/>
          <p:nvPr/>
        </p:nvSpPr>
        <p:spPr>
          <a:xfrm>
            <a:off x="8776852" y="5074559"/>
            <a:ext cx="15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branch A</a:t>
            </a:r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60E946D-251A-4532-8859-F2BCE4EE51CB}"/>
              </a:ext>
            </a:extLst>
          </p:cNvPr>
          <p:cNvCxnSpPr>
            <a:cxnSpLocks/>
          </p:cNvCxnSpPr>
          <p:nvPr/>
        </p:nvCxnSpPr>
        <p:spPr>
          <a:xfrm flipV="1">
            <a:off x="8499791" y="4529491"/>
            <a:ext cx="533127" cy="5054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8CC8B14A-33A1-47D6-97BD-6DDF66672E29}"/>
              </a:ext>
            </a:extLst>
          </p:cNvPr>
          <p:cNvSpPr/>
          <p:nvPr/>
        </p:nvSpPr>
        <p:spPr>
          <a:xfrm>
            <a:off x="8539322" y="3759329"/>
            <a:ext cx="1193115" cy="11931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84FC17-F7EC-4F3E-964B-F2266BA42F8B}"/>
              </a:ext>
            </a:extLst>
          </p:cNvPr>
          <p:cNvSpPr txBox="1"/>
          <p:nvPr/>
        </p:nvSpPr>
        <p:spPr>
          <a:xfrm>
            <a:off x="8043457" y="2779127"/>
            <a:ext cx="15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branch 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6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7945B-5CCD-4770-AD5E-17E44B9E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合併分支（</a:t>
            </a:r>
            <a:r>
              <a:rPr lang="en-US" altLang="zh-TW" dirty="0"/>
              <a:t>Merge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9896E-9B2F-4E9F-B368-14D8FF6B9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先切換到目標分支</a:t>
            </a:r>
            <a:endParaRPr lang="en-US" altLang="zh-TW" dirty="0"/>
          </a:p>
          <a:p>
            <a:r>
              <a:rPr lang="zh-TW" altLang="en-US" dirty="0"/>
              <a:t>對來源分支右鍵</a:t>
            </a:r>
            <a:br>
              <a:rPr lang="en-US" altLang="zh-TW" dirty="0"/>
            </a:br>
            <a:r>
              <a:rPr lang="zh-TW" altLang="en-US" dirty="0"/>
              <a:t>點選 </a:t>
            </a:r>
            <a:r>
              <a:rPr lang="en-US" altLang="zh-TW" dirty="0"/>
              <a:t>Merge develop into master</a:t>
            </a:r>
            <a:br>
              <a:rPr lang="en-US" altLang="zh-TW" dirty="0"/>
            </a:br>
            <a:r>
              <a:rPr lang="zh-TW" altLang="en-US" dirty="0"/>
              <a:t>（直接拖曳來源分支至目標分支亦可）</a:t>
            </a:r>
            <a:endParaRPr lang="en-US" altLang="zh-TW" dirty="0"/>
          </a:p>
          <a:p>
            <a:r>
              <a:rPr lang="zh-TW" altLang="en-US" dirty="0"/>
              <a:t>合併完成，目標分支會指向合併後版本，來源分支不會改變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3930F3-05AE-49BB-8AEC-4BBFB213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2999CA-877B-4832-B403-189436AF2B7C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將來源分支合併到目標分支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947C04-ACBA-4AAF-8DE0-F710798C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25" y="1831327"/>
            <a:ext cx="3562350" cy="1181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1236DA-F6EE-42DA-91EF-894190D5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542" y="1646661"/>
            <a:ext cx="3362325" cy="18097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C091C9-390B-4562-820C-97265685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87" y="4734017"/>
            <a:ext cx="3914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67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2DF46-5516-4FC6-B1AD-686BAA2C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dirty="0"/>
              <a:t>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F85A2-9502-4AD3-BD73-005CB50C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B02590-D70F-4CB4-A6D9-9AC590A9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24579" name="Picture 3" descr="https://i.imgur.com/X9zNSkM.gif">
            <a:extLst>
              <a:ext uri="{FF2B5EF4-FFF2-40B4-BE49-F238E27FC236}">
                <a16:creationId xmlns:a16="http://schemas.microsoft.com/office/drawing/2014/main" id="{A9AC43AA-1B42-46E9-AEDC-5C5CE6A8E1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65" y="1935921"/>
            <a:ext cx="7814670" cy="43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EA30DF-8C55-423C-AA31-044B078E29E5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現實總是沒那麼順利</a:t>
            </a:r>
          </a:p>
        </p:txBody>
      </p:sp>
    </p:spTree>
    <p:extLst>
      <p:ext uri="{BB962C8B-B14F-4D97-AF65-F5344CB8AC3E}">
        <p14:creationId xmlns:p14="http://schemas.microsoft.com/office/powerpoint/2010/main" val="2395236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2DF46-5516-4FC6-B1AD-686BAA2CB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dirty="0"/>
              <a:t>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F85A2-9502-4AD3-BD73-005CB50C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zh-TW" altLang="en-US" dirty="0"/>
              <a:t>能自動處理大多數合併情況</a:t>
            </a:r>
            <a:endParaRPr lang="en-US" altLang="zh-TW" dirty="0"/>
          </a:p>
          <a:p>
            <a:r>
              <a:rPr lang="zh-TW" altLang="en-US" dirty="0"/>
              <a:t>修改到</a:t>
            </a:r>
            <a:r>
              <a:rPr lang="zh-TW" altLang="en-US" dirty="0">
                <a:solidFill>
                  <a:srgbClr val="FFC000"/>
                </a:solidFill>
              </a:rPr>
              <a:t>同一檔案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C000"/>
                </a:solidFill>
              </a:rPr>
              <a:t>同一部份</a:t>
            </a:r>
            <a:r>
              <a:rPr lang="zh-TW" altLang="en-US" dirty="0"/>
              <a:t>時，才會發生需人工處理的衝突</a:t>
            </a:r>
            <a:endParaRPr lang="en-US" altLang="zh-TW" dirty="0"/>
          </a:p>
          <a:p>
            <a:r>
              <a:rPr lang="zh-TW" altLang="en-US" dirty="0"/>
              <a:t>解決衝突</a:t>
            </a:r>
            <a:endParaRPr lang="en-US" altLang="zh-TW" dirty="0"/>
          </a:p>
          <a:p>
            <a:pPr lvl="1"/>
            <a:r>
              <a:rPr lang="zh-TW" altLang="en-US" dirty="0"/>
              <a:t>修正衝突檔案</a:t>
            </a:r>
            <a:endParaRPr lang="en-US" altLang="zh-TW" dirty="0"/>
          </a:p>
          <a:p>
            <a:pPr lvl="1"/>
            <a:r>
              <a:rPr lang="en-US" altLang="zh-TW" dirty="0"/>
              <a:t>add </a:t>
            </a:r>
            <a:r>
              <a:rPr lang="zh-TW" altLang="en-US" dirty="0"/>
              <a:t>並 </a:t>
            </a:r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B02590-D70F-4CB4-A6D9-9AC590A9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49A640-646A-4CB5-91F3-3C1538BD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4703568"/>
            <a:ext cx="62198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81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20938-D48F-4D85-8399-4A31ED69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13AF82-8976-498D-8733-446EEEF47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勾選衝突段落欲保留版本</a:t>
            </a:r>
            <a:endParaRPr lang="en-US" altLang="zh-TW" dirty="0"/>
          </a:p>
          <a:p>
            <a:r>
              <a:rPr lang="zh-TW" altLang="en-US" dirty="0"/>
              <a:t>點擊右上方 </a:t>
            </a:r>
            <a:r>
              <a:rPr lang="en-US" altLang="zh-TW" dirty="0"/>
              <a:t>Save</a:t>
            </a:r>
          </a:p>
          <a:p>
            <a:r>
              <a:rPr lang="en-US" altLang="zh-TW" dirty="0"/>
              <a:t>Commit and Merge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F46FBC-053D-4A5C-AB0C-3B94FF1E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4334C2-A259-4109-A752-410D7327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65" y="1513808"/>
            <a:ext cx="5984633" cy="3039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3B3885-1EDD-4539-8188-3767F571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4128410"/>
            <a:ext cx="4146320" cy="22450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1F994A-8487-4FCB-901D-34B043525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262" y="5049481"/>
            <a:ext cx="3914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33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F78D1-AC27-4152-9EED-9BD89C88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拉取請求（</a:t>
            </a:r>
            <a:r>
              <a:rPr lang="en-US" altLang="zh-TW" dirty="0"/>
              <a:t>PR</a:t>
            </a:r>
            <a:r>
              <a:rPr lang="zh-TW" altLang="en-US" dirty="0"/>
              <a:t>，</a:t>
            </a:r>
            <a:r>
              <a:rPr lang="en-US" altLang="zh-TW" dirty="0"/>
              <a:t>Pull Request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833FC-CA95-45C0-A220-DD8BF4EE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在來源專案的來源分支，點擊 </a:t>
            </a:r>
            <a:r>
              <a:rPr lang="en-US" altLang="zh-TW" dirty="0"/>
              <a:t>New pull request</a:t>
            </a:r>
          </a:p>
          <a:p>
            <a:r>
              <a:rPr lang="zh-TW" altLang="en-US" dirty="0"/>
              <a:t>確認來源分支、目標分支、修改內容等</a:t>
            </a:r>
            <a:endParaRPr lang="en-US" altLang="zh-TW" dirty="0"/>
          </a:p>
          <a:p>
            <a:r>
              <a:rPr lang="en-US" altLang="zh-TW" dirty="0"/>
              <a:t>Create pull request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7792A-2258-4B6F-93D4-55F0545B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80DCC8-F9F0-42AE-943B-52F13055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73" y="1935921"/>
            <a:ext cx="3221919" cy="11658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4B4E-6475-469E-9530-D5AC8223C56F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 </a:t>
            </a:r>
            <a:r>
              <a:rPr lang="en-US" altLang="zh-TW" dirty="0"/>
              <a:t>GitHub </a:t>
            </a:r>
            <a:r>
              <a:rPr lang="zh-TW" altLang="en-US" dirty="0"/>
              <a:t>上合併分支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244133-CBAB-47DE-BF08-062F21200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5" y="3877851"/>
            <a:ext cx="5586601" cy="23646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5397C0-69BC-41CB-B726-8CC819A7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62" y="3877851"/>
            <a:ext cx="5478896" cy="23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13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F78D1-AC27-4152-9EED-9BD89C88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拉取請求（</a:t>
            </a:r>
            <a:r>
              <a:rPr lang="en-US" altLang="zh-TW" dirty="0"/>
              <a:t>PR</a:t>
            </a:r>
            <a:r>
              <a:rPr lang="zh-TW" altLang="en-US" dirty="0"/>
              <a:t>，</a:t>
            </a:r>
            <a:r>
              <a:rPr lang="en-US" altLang="zh-TW" dirty="0"/>
              <a:t>Pull Request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833FC-CA95-45C0-A220-DD8BF4EE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撰寫標題與內文，描述修改了什麼</a:t>
            </a:r>
            <a:endParaRPr lang="en-US" altLang="zh-TW" dirty="0"/>
          </a:p>
          <a:p>
            <a:r>
              <a:rPr lang="en-US" altLang="zh-TW" dirty="0"/>
              <a:t>Create pull request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7792A-2258-4B6F-93D4-55F0545B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4B4E-6475-469E-9530-D5AC8223C56F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 </a:t>
            </a:r>
            <a:r>
              <a:rPr lang="en-US" altLang="zh-TW" dirty="0"/>
              <a:t>GitHub </a:t>
            </a:r>
            <a:r>
              <a:rPr lang="zh-TW" altLang="en-US" dirty="0"/>
              <a:t>上合併分支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A114DDE-E9E0-4DF9-B7B1-CC40E3BF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74" y="3429000"/>
            <a:ext cx="5834469" cy="31376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D23A7E-ABF9-44EB-AA09-43353E0AE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89" y="1831327"/>
            <a:ext cx="4906775" cy="47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06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F78D1-AC27-4152-9EED-9BD89C88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拉取請求（</a:t>
            </a:r>
            <a:r>
              <a:rPr lang="en-US" altLang="zh-TW" dirty="0"/>
              <a:t>PR</a:t>
            </a:r>
            <a:r>
              <a:rPr lang="zh-TW" altLang="en-US" dirty="0"/>
              <a:t>，</a:t>
            </a:r>
            <a:r>
              <a:rPr lang="en-US" altLang="zh-TW" dirty="0"/>
              <a:t>Pull Request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833FC-CA95-45C0-A220-DD8BF4EE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討論並做出對應修改</a:t>
            </a:r>
            <a:endParaRPr lang="en-US" altLang="zh-TW" dirty="0"/>
          </a:p>
          <a:p>
            <a:r>
              <a:rPr lang="zh-TW" altLang="en-US" dirty="0"/>
              <a:t>接受 </a:t>
            </a:r>
            <a:r>
              <a:rPr lang="en-US" altLang="zh-TW" dirty="0"/>
              <a:t>Pull Request</a:t>
            </a:r>
          </a:p>
          <a:p>
            <a:r>
              <a:rPr lang="zh-TW" altLang="en-US" dirty="0"/>
              <a:t>視情況選擇是否刪除來源分支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7792A-2258-4B6F-93D4-55F0545B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FC4B4E-6475-469E-9530-D5AC8223C56F}"/>
              </a:ext>
            </a:extLst>
          </p:cNvPr>
          <p:cNvSpPr txBox="1"/>
          <p:nvPr/>
        </p:nvSpPr>
        <p:spPr>
          <a:xfrm>
            <a:off x="3015673" y="1461995"/>
            <a:ext cx="61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在 </a:t>
            </a:r>
            <a:r>
              <a:rPr lang="en-US" altLang="zh-TW" dirty="0"/>
              <a:t>GitHub </a:t>
            </a:r>
            <a:r>
              <a:rPr lang="zh-TW" altLang="en-US" dirty="0"/>
              <a:t>上合併分支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A6D9A1-4EBE-4B13-A3EF-2261B5C3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519" y="2003989"/>
            <a:ext cx="5271654" cy="33637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FD8D44-2503-494C-AEBD-26330CD9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519" y="5459807"/>
            <a:ext cx="5271654" cy="1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3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DE446-44F8-452B-9385-00C55C45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工作流程（</a:t>
            </a:r>
            <a:r>
              <a:rPr lang="en-US" altLang="zh-TW" dirty="0"/>
              <a:t>Workflow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01615F-D834-4290-9597-2B13D42CA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Git flow</a:t>
            </a:r>
          </a:p>
          <a:p>
            <a:r>
              <a:rPr lang="en-US" altLang="zh-TW" dirty="0"/>
              <a:t>GitHub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18F630-0D15-4E1D-9E97-6EBB8A98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269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F86EE-DDAD-46B4-9417-27B3073E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818" y="609600"/>
            <a:ext cx="5217738" cy="1326321"/>
          </a:xfrm>
        </p:spPr>
        <p:txBody>
          <a:bodyPr>
            <a:normAutofit/>
          </a:bodyPr>
          <a:lstStyle/>
          <a:p>
            <a:r>
              <a:rPr lang="en-US" altLang="zh-TW" dirty="0"/>
              <a:t>Git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AC5D44-6C90-4641-85FC-E5489A97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273" y="2096064"/>
            <a:ext cx="5356284" cy="3695136"/>
          </a:xfrm>
        </p:spPr>
        <p:txBody>
          <a:bodyPr>
            <a:normAutofit/>
          </a:bodyPr>
          <a:lstStyle/>
          <a:p>
            <a:r>
              <a:rPr lang="zh-TW" altLang="en-US" dirty="0"/>
              <a:t>主要分支</a:t>
            </a:r>
            <a:endParaRPr lang="en-US" altLang="zh-TW" dirty="0"/>
          </a:p>
          <a:p>
            <a:pPr lvl="1"/>
            <a:r>
              <a:rPr lang="en-US" altLang="zh-TW" dirty="0"/>
              <a:t>master</a:t>
            </a:r>
            <a:r>
              <a:rPr lang="zh-TW" altLang="en-US" dirty="0"/>
              <a:t>（主線）</a:t>
            </a:r>
            <a:endParaRPr lang="en-US" altLang="zh-TW" dirty="0"/>
          </a:p>
          <a:p>
            <a:pPr lvl="1"/>
            <a:r>
              <a:rPr lang="en-US" altLang="zh-TW" dirty="0"/>
              <a:t>develop</a:t>
            </a:r>
            <a:r>
              <a:rPr lang="zh-TW" altLang="en-US" dirty="0"/>
              <a:t>（開發線）</a:t>
            </a:r>
            <a:endParaRPr lang="en-US" altLang="zh-TW" dirty="0"/>
          </a:p>
          <a:p>
            <a:r>
              <a:rPr lang="zh-TW" altLang="en-US" dirty="0"/>
              <a:t>支援分支</a:t>
            </a:r>
            <a:endParaRPr lang="en-US" altLang="zh-TW" dirty="0"/>
          </a:p>
          <a:p>
            <a:pPr lvl="1"/>
            <a:r>
              <a:rPr lang="en-US" altLang="zh-TW" dirty="0"/>
              <a:t>Feature branches</a:t>
            </a:r>
            <a:r>
              <a:rPr lang="zh-TW" altLang="en-US" dirty="0"/>
              <a:t>（功能線）</a:t>
            </a:r>
            <a:endParaRPr lang="en-US" altLang="zh-TW" dirty="0"/>
          </a:p>
          <a:p>
            <a:pPr lvl="1"/>
            <a:r>
              <a:rPr lang="en-US" altLang="zh-TW" dirty="0"/>
              <a:t>Release branches</a:t>
            </a:r>
            <a:r>
              <a:rPr lang="zh-TW" altLang="en-US" dirty="0"/>
              <a:t>（釋出線）</a:t>
            </a:r>
            <a:endParaRPr lang="en-US" altLang="zh-TW" dirty="0"/>
          </a:p>
          <a:p>
            <a:pPr lvl="1"/>
            <a:r>
              <a:rPr lang="en-US" altLang="zh-TW" dirty="0"/>
              <a:t>Hotfix branches</a:t>
            </a:r>
            <a:r>
              <a:rPr lang="zh-TW" altLang="en-US" dirty="0"/>
              <a:t>（熱修復線）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2882E-CFB6-4856-A4E1-99271B42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F859E45-04B1-4E58-9AF5-660380539FB8}" type="slidenum">
              <a:rPr lang="zh-TW" altLang="en-US" smtClean="0"/>
              <a:pPr>
                <a:spcAft>
                  <a:spcPts val="600"/>
                </a:spcAft>
              </a:pPr>
              <a:t>69</a:t>
            </a:fld>
            <a:endParaRPr lang="zh-TW" altLang="en-US"/>
          </a:p>
        </p:txBody>
      </p:sp>
      <p:pic>
        <p:nvPicPr>
          <p:cNvPr id="3078" name="Picture 6" descr="http://nvie.com/img/git-model@2x.png">
            <a:extLst>
              <a:ext uri="{FF2B5EF4-FFF2-40B4-BE49-F238E27FC236}">
                <a16:creationId xmlns:a16="http://schemas.microsoft.com/office/drawing/2014/main" id="{3A71438C-3141-457E-BD95-12AC06D11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zh-TW" altLang="en-US" dirty="0"/>
              <a:t>為什麼要版本控制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7D7B5-BEC2-40B1-9382-F3E07B89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D255AD5-0F62-4145-9DA9-81DF67DE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「凡走過必留下痕跡」</a:t>
            </a:r>
            <a:endParaRPr lang="en-US" altLang="zh-TW" dirty="0"/>
          </a:p>
          <a:p>
            <a:pPr lvl="1"/>
            <a:r>
              <a:rPr lang="zh-TW" altLang="en-US" dirty="0"/>
              <a:t>改了東西，不會改不回來</a:t>
            </a:r>
            <a:endParaRPr lang="en-US" altLang="zh-TW" dirty="0"/>
          </a:p>
          <a:p>
            <a:r>
              <a:rPr lang="zh-TW" altLang="en-US" dirty="0"/>
              <a:t>「三個臭皮匠勝過一個諸葛亮」</a:t>
            </a:r>
            <a:endParaRPr lang="en-US" altLang="zh-TW" dirty="0"/>
          </a:p>
          <a:p>
            <a:pPr lvl="1"/>
            <a:r>
              <a:rPr lang="zh-TW" altLang="en-US" dirty="0"/>
              <a:t>大家一起改，還能清楚知道對方改了什麼</a:t>
            </a:r>
          </a:p>
        </p:txBody>
      </p:sp>
    </p:spTree>
    <p:extLst>
      <p:ext uri="{BB962C8B-B14F-4D97-AF65-F5344CB8AC3E}">
        <p14:creationId xmlns:p14="http://schemas.microsoft.com/office/powerpoint/2010/main" val="26225133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CD2C4-771F-4860-B7CD-1964BBC3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AB7F6-FA89-427F-B68E-6A8CCD433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建立一個分支（同專案建立分支或 </a:t>
            </a:r>
            <a:r>
              <a:rPr lang="en-US" altLang="zh-TW" dirty="0"/>
              <a:t>Fork </a:t>
            </a:r>
            <a:r>
              <a:rPr lang="zh-TW" altLang="en-US" dirty="0"/>
              <a:t>出去）</a:t>
            </a:r>
            <a:endParaRPr lang="en-US" altLang="zh-TW" dirty="0"/>
          </a:p>
          <a:p>
            <a:r>
              <a:rPr lang="zh-TW" altLang="en-US" dirty="0"/>
              <a:t>修改檔案</a:t>
            </a:r>
            <a:endParaRPr lang="en-US" altLang="zh-TW" dirty="0"/>
          </a:p>
          <a:p>
            <a:r>
              <a:rPr lang="zh-TW" altLang="en-US" dirty="0"/>
              <a:t>發出 </a:t>
            </a:r>
            <a:r>
              <a:rPr lang="en-US" altLang="zh-TW" dirty="0"/>
              <a:t>Pull Request</a:t>
            </a:r>
          </a:p>
          <a:p>
            <a:r>
              <a:rPr lang="zh-TW" altLang="en-US" dirty="0"/>
              <a:t>討論並適時在該分支做出適當修改</a:t>
            </a:r>
            <a:endParaRPr lang="en-US" altLang="zh-TW" dirty="0"/>
          </a:p>
          <a:p>
            <a:r>
              <a:rPr lang="zh-TW" altLang="en-US" dirty="0"/>
              <a:t>合併 </a:t>
            </a:r>
            <a:r>
              <a:rPr lang="en-US" altLang="zh-TW" dirty="0"/>
              <a:t>Pull Request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D078D-2578-48A9-9293-862E2A32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330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4F364-6E02-4AC0-89D3-E086A735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總結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D94C59-7D4A-47CD-BA0A-6A1B127D0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VCS</a:t>
            </a:r>
          </a:p>
          <a:p>
            <a:r>
              <a:rPr lang="en-US" altLang="zh-TW" sz="3200" dirty="0"/>
              <a:t>Git</a:t>
            </a:r>
          </a:p>
          <a:p>
            <a:r>
              <a:rPr lang="en-US" altLang="zh-TW" sz="3200" dirty="0"/>
              <a:t>GitHub</a:t>
            </a:r>
          </a:p>
          <a:p>
            <a:r>
              <a:rPr lang="en-US" altLang="zh-TW" sz="3200" dirty="0" err="1"/>
              <a:t>GitKraken</a:t>
            </a:r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926BE0-3162-40B3-B369-52857880F0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Workflow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A365F6-995B-464A-865E-CB198583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8BA92A-27FB-405E-8C3C-94E7AEBBD830}"/>
              </a:ext>
            </a:extLst>
          </p:cNvPr>
          <p:cNvSpPr/>
          <p:nvPr/>
        </p:nvSpPr>
        <p:spPr>
          <a:xfrm>
            <a:off x="1370893" y="4899169"/>
            <a:ext cx="9439564" cy="15286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/>
              <a:t>這些領域都</a:t>
            </a:r>
            <a:r>
              <a:rPr lang="zh-TW" altLang="en-US" sz="2400" dirty="0"/>
              <a:t>很廣，相關知識也很多</a:t>
            </a:r>
            <a:endParaRPr lang="en-US" altLang="zh-TW" sz="2400" dirty="0"/>
          </a:p>
          <a:p>
            <a:pPr algn="ctr"/>
            <a:r>
              <a:rPr lang="zh-TW" altLang="en-US" sz="2400" dirty="0"/>
              <a:t>這次講的都只是基礎中的基礎而已</a:t>
            </a:r>
            <a:endParaRPr lang="en-US" altLang="zh-TW" sz="2400" dirty="0"/>
          </a:p>
          <a:p>
            <a:pPr algn="ctr"/>
            <a:r>
              <a:rPr lang="zh-TW" altLang="en-US" sz="2400" dirty="0"/>
              <a:t>想深入了解可參閱課程提供的相關資源</a:t>
            </a:r>
          </a:p>
        </p:txBody>
      </p:sp>
    </p:spTree>
    <p:extLst>
      <p:ext uri="{BB962C8B-B14F-4D97-AF65-F5344CB8AC3E}">
        <p14:creationId xmlns:p14="http://schemas.microsoft.com/office/powerpoint/2010/main" val="691594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80BC0-B98F-4295-B3DD-ADD35B1E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55ADF-750A-439E-A221-200B3AC3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9419"/>
            <a:ext cx="10353762" cy="4996872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hlinkClick r:id="rId2"/>
              </a:rPr>
              <a:t>Git Tutorial</a:t>
            </a:r>
            <a:r>
              <a:rPr lang="zh-TW" altLang="en-US" dirty="0"/>
              <a:t> ← 自學手冊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如何寫一個 </a:t>
            </a:r>
            <a:r>
              <a:rPr lang="en-US" altLang="zh-TW" dirty="0">
                <a:hlinkClick r:id="rId3"/>
              </a:rPr>
              <a:t>Git Commit Message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30 </a:t>
            </a:r>
            <a:r>
              <a:rPr lang="zh-TW" altLang="en-US" dirty="0">
                <a:hlinkClick r:id="rId4"/>
              </a:rPr>
              <a:t>天精通 </a:t>
            </a:r>
            <a:r>
              <a:rPr lang="en-US" altLang="zh-TW" dirty="0">
                <a:hlinkClick r:id="rId4"/>
              </a:rPr>
              <a:t>Git </a:t>
            </a:r>
            <a:r>
              <a:rPr lang="zh-TW" altLang="en-US" dirty="0">
                <a:hlinkClick r:id="rId4"/>
              </a:rPr>
              <a:t>版本控管</a:t>
            </a:r>
            <a:endParaRPr lang="zh-TW" altLang="en-US" dirty="0"/>
          </a:p>
          <a:p>
            <a:r>
              <a:rPr lang="zh-TW" altLang="en-US" dirty="0">
                <a:hlinkClick r:id="rId5"/>
              </a:rPr>
              <a:t>連猴子都能懂的</a:t>
            </a:r>
            <a:r>
              <a:rPr lang="en-US" altLang="zh-TW" dirty="0">
                <a:hlinkClick r:id="rId5"/>
              </a:rPr>
              <a:t>Git</a:t>
            </a:r>
            <a:r>
              <a:rPr lang="zh-TW" altLang="en-US" dirty="0">
                <a:hlinkClick r:id="rId5"/>
              </a:rPr>
              <a:t>入門指南</a:t>
            </a:r>
            <a:endParaRPr lang="zh-TW" altLang="en-US" dirty="0"/>
          </a:p>
          <a:p>
            <a:r>
              <a:rPr lang="zh-TW" altLang="en-US" dirty="0">
                <a:hlinkClick r:id="rId6"/>
              </a:rPr>
              <a:t>為你自己學 </a:t>
            </a:r>
            <a:r>
              <a:rPr lang="en-US" altLang="zh-TW" dirty="0">
                <a:hlinkClick r:id="rId6"/>
              </a:rPr>
              <a:t>Git</a:t>
            </a:r>
            <a:endParaRPr lang="zh-TW" altLang="en-US" dirty="0"/>
          </a:p>
          <a:p>
            <a:r>
              <a:rPr lang="en-US" altLang="zh-TW" dirty="0">
                <a:hlinkClick r:id="rId7"/>
              </a:rPr>
              <a:t>Try Git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Git-it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GitHub Guide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寫給大家的 </a:t>
            </a:r>
            <a:r>
              <a:rPr lang="en-US" altLang="zh-TW" dirty="0">
                <a:hlinkClick r:id="rId10"/>
              </a:rPr>
              <a:t>Git </a:t>
            </a:r>
            <a:r>
              <a:rPr lang="zh-TW" altLang="en-US" dirty="0">
                <a:hlinkClick r:id="rId10"/>
              </a:rPr>
              <a:t>教學</a:t>
            </a:r>
            <a:endParaRPr lang="zh-TW" altLang="en-US" dirty="0"/>
          </a:p>
          <a:p>
            <a:r>
              <a:rPr lang="en-US" altLang="zh-TW" dirty="0">
                <a:hlinkClick r:id="rId11"/>
              </a:rPr>
              <a:t>[Git]</a:t>
            </a:r>
            <a:r>
              <a:rPr lang="en-US" altLang="zh-TW" dirty="0" err="1">
                <a:hlinkClick r:id="rId11"/>
              </a:rPr>
              <a:t>GitKraken</a:t>
            </a:r>
            <a:r>
              <a:rPr lang="en-US" altLang="zh-TW" dirty="0">
                <a:hlinkClick r:id="rId11"/>
              </a:rPr>
              <a:t> </a:t>
            </a:r>
            <a:r>
              <a:rPr lang="zh-TW" altLang="en-US" dirty="0">
                <a:hlinkClick r:id="rId11"/>
              </a:rPr>
              <a:t>強大的剛剛好的</a:t>
            </a:r>
            <a:r>
              <a:rPr lang="en-US" altLang="zh-TW" dirty="0">
                <a:hlinkClick r:id="rId11"/>
              </a:rPr>
              <a:t>Git GUI</a:t>
            </a:r>
            <a:r>
              <a:rPr lang="zh-TW" altLang="en-US" dirty="0">
                <a:hlinkClick r:id="rId11"/>
              </a:rPr>
              <a:t>神器</a:t>
            </a:r>
            <a:r>
              <a:rPr lang="en-US" altLang="zh-TW" dirty="0">
                <a:hlinkClick r:id="rId11"/>
              </a:rPr>
              <a:t>(1)</a:t>
            </a:r>
            <a:r>
              <a:rPr lang="zh-TW" altLang="en-US" dirty="0">
                <a:hlinkClick r:id="rId11"/>
              </a:rPr>
              <a:t>基本篇</a:t>
            </a:r>
            <a:endParaRPr lang="zh-TW" altLang="en-US" dirty="0"/>
          </a:p>
          <a:p>
            <a:r>
              <a:rPr lang="en-US" altLang="zh-TW" dirty="0">
                <a:hlinkClick r:id="rId12"/>
              </a:rPr>
              <a:t>[Git]</a:t>
            </a:r>
            <a:r>
              <a:rPr lang="en-US" altLang="zh-TW" dirty="0" err="1">
                <a:hlinkClick r:id="rId12"/>
              </a:rPr>
              <a:t>GitKraken</a:t>
            </a:r>
            <a:r>
              <a:rPr lang="en-US" altLang="zh-TW" dirty="0">
                <a:hlinkClick r:id="rId12"/>
              </a:rPr>
              <a:t> </a:t>
            </a:r>
            <a:r>
              <a:rPr lang="zh-TW" altLang="en-US" dirty="0">
                <a:hlinkClick r:id="rId12"/>
              </a:rPr>
              <a:t>強大的剛剛好的</a:t>
            </a:r>
            <a:r>
              <a:rPr lang="en-US" altLang="zh-TW" dirty="0">
                <a:hlinkClick r:id="rId12"/>
              </a:rPr>
              <a:t>Git GUI</a:t>
            </a:r>
            <a:r>
              <a:rPr lang="zh-TW" altLang="en-US" dirty="0">
                <a:hlinkClick r:id="rId12"/>
              </a:rPr>
              <a:t>神器</a:t>
            </a:r>
            <a:r>
              <a:rPr lang="en-US" altLang="zh-TW" dirty="0">
                <a:hlinkClick r:id="rId12"/>
              </a:rPr>
              <a:t>(2)</a:t>
            </a:r>
            <a:r>
              <a:rPr lang="zh-TW" altLang="en-US" dirty="0">
                <a:hlinkClick r:id="rId12"/>
              </a:rPr>
              <a:t>進階篇</a:t>
            </a:r>
            <a:r>
              <a:rPr lang="en-US" altLang="zh-TW" dirty="0">
                <a:hlinkClick r:id="rId12"/>
              </a:rPr>
              <a:t>-</a:t>
            </a:r>
            <a:r>
              <a:rPr lang="en-US" altLang="zh-TW" dirty="0" err="1">
                <a:hlinkClick r:id="rId12"/>
              </a:rPr>
              <a:t>GitFlow</a:t>
            </a:r>
            <a:r>
              <a:rPr lang="zh-TW" altLang="en-US" dirty="0">
                <a:hlinkClick r:id="rId12"/>
              </a:rPr>
              <a:t>、</a:t>
            </a:r>
            <a:r>
              <a:rPr lang="en-US" altLang="zh-TW" dirty="0">
                <a:hlinkClick r:id="rId12"/>
              </a:rPr>
              <a:t>Commit Template</a:t>
            </a:r>
            <a:r>
              <a:rPr lang="zh-TW" altLang="en-US" dirty="0">
                <a:hlinkClick r:id="rId12"/>
              </a:rPr>
              <a:t>和衝突管理</a:t>
            </a:r>
            <a:endParaRPr lang="zh-TW" altLang="en-US" dirty="0"/>
          </a:p>
          <a:p>
            <a:r>
              <a:rPr lang="en-US" altLang="zh-TW" dirty="0">
                <a:hlinkClick r:id="rId13"/>
              </a:rPr>
              <a:t>[Git]</a:t>
            </a:r>
            <a:r>
              <a:rPr lang="en-US" altLang="zh-TW" dirty="0" err="1">
                <a:hlinkClick r:id="rId13"/>
              </a:rPr>
              <a:t>GitKraken</a:t>
            </a:r>
            <a:r>
              <a:rPr lang="en-US" altLang="zh-TW" dirty="0">
                <a:hlinkClick r:id="rId13"/>
              </a:rPr>
              <a:t> </a:t>
            </a:r>
            <a:r>
              <a:rPr lang="zh-TW" altLang="en-US" dirty="0">
                <a:hlinkClick r:id="rId13"/>
              </a:rPr>
              <a:t>強大的剛剛好的</a:t>
            </a:r>
            <a:r>
              <a:rPr lang="en-US" altLang="zh-TW" dirty="0">
                <a:hlinkClick r:id="rId13"/>
              </a:rPr>
              <a:t>Git GUI</a:t>
            </a:r>
            <a:r>
              <a:rPr lang="zh-TW" altLang="en-US" dirty="0">
                <a:hlinkClick r:id="rId13"/>
              </a:rPr>
              <a:t>神器</a:t>
            </a:r>
            <a:r>
              <a:rPr lang="en-US" altLang="zh-TW" dirty="0">
                <a:hlinkClick r:id="rId13"/>
              </a:rPr>
              <a:t>(3)</a:t>
            </a:r>
            <a:r>
              <a:rPr lang="zh-TW" altLang="en-US" dirty="0">
                <a:hlinkClick r:id="rId13"/>
              </a:rPr>
              <a:t>遠端篇</a:t>
            </a:r>
            <a:endParaRPr lang="zh-TW" altLang="en-US" dirty="0"/>
          </a:p>
          <a:p>
            <a:r>
              <a:rPr lang="en-US" altLang="zh-TW" dirty="0">
                <a:hlinkClick r:id="rId14"/>
              </a:rPr>
              <a:t>Google</a:t>
            </a:r>
            <a:r>
              <a:rPr lang="en-US" altLang="zh-TW" dirty="0"/>
              <a:t> </a:t>
            </a:r>
            <a:r>
              <a:rPr lang="zh-TW" altLang="en-US" dirty="0"/>
              <a:t>← 大部分問題的答案這邊都有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DB31AA-AF8C-4C36-ABE2-FEFA5C53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06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311BB-FCDA-47D7-84D6-31D37390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dirty="0"/>
              <a:t>什麼是「版本」？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088B36-274E-494E-8B93-1BCD5688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8</a:t>
            </a:fld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8F376CB-A66A-462B-AE1B-098EB218845A}"/>
              </a:ext>
            </a:extLst>
          </p:cNvPr>
          <p:cNvCxnSpPr>
            <a:cxnSpLocks/>
          </p:cNvCxnSpPr>
          <p:nvPr/>
        </p:nvCxnSpPr>
        <p:spPr>
          <a:xfrm>
            <a:off x="268509" y="4572002"/>
            <a:ext cx="1177570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9B603976-B4E8-4FAE-A1EC-878812171F7E}"/>
              </a:ext>
            </a:extLst>
          </p:cNvPr>
          <p:cNvGrpSpPr/>
          <p:nvPr/>
        </p:nvGrpSpPr>
        <p:grpSpPr>
          <a:xfrm>
            <a:off x="268509" y="2058056"/>
            <a:ext cx="2116189" cy="3156371"/>
            <a:chOff x="606357" y="1748053"/>
            <a:chExt cx="2116189" cy="315637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4BB3A9C3-41AB-4B0C-B72B-C2AB7AF790D7}"/>
                </a:ext>
              </a:extLst>
            </p:cNvPr>
            <p:cNvGrpSpPr/>
            <p:nvPr/>
          </p:nvGrpSpPr>
          <p:grpSpPr>
            <a:xfrm>
              <a:off x="606357" y="1748053"/>
              <a:ext cx="2116189" cy="1988107"/>
              <a:chOff x="477048" y="2025144"/>
              <a:chExt cx="2116189" cy="1988107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4AFCE84C-608C-496D-9443-A1ACD5781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48" y="2488713"/>
                <a:ext cx="2116189" cy="1524538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B16A3C-D823-4326-A0DE-616D581A9C99}"/>
                  </a:ext>
                </a:extLst>
              </p:cNvPr>
              <p:cNvSpPr txBox="1"/>
              <p:nvPr/>
            </p:nvSpPr>
            <p:spPr>
              <a:xfrm>
                <a:off x="1036378" y="2025144"/>
                <a:ext cx="997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版本 </a:t>
                </a:r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1FBF51E8-CF1D-4BA8-9AF4-C5240974DD05}"/>
                  </a:ext>
                </a:extLst>
              </p:cNvPr>
              <p:cNvSpPr/>
              <p:nvPr/>
            </p:nvSpPr>
            <p:spPr>
              <a:xfrm>
                <a:off x="711200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E6442B09-AF5F-4264-8E1C-FAE0770C4ED0}"/>
                  </a:ext>
                </a:extLst>
              </p:cNvPr>
              <p:cNvSpPr/>
              <p:nvPr/>
            </p:nvSpPr>
            <p:spPr>
              <a:xfrm>
                <a:off x="1158355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F486F6-7F2F-4256-9ED9-7AC7F55DF42C}"/>
                  </a:ext>
                </a:extLst>
              </p:cNvPr>
              <p:cNvSpPr/>
              <p:nvPr/>
            </p:nvSpPr>
            <p:spPr>
              <a:xfrm>
                <a:off x="1605510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4BE412D-6167-47BA-B461-C8A17CA228B2}"/>
                </a:ext>
              </a:extLst>
            </p:cNvPr>
            <p:cNvCxnSpPr/>
            <p:nvPr/>
          </p:nvCxnSpPr>
          <p:spPr>
            <a:xfrm flipV="1">
              <a:off x="1664451" y="3943927"/>
              <a:ext cx="0" cy="33250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F9BCC98B-EDDF-4542-AFB6-ED85922CB095}"/>
                </a:ext>
              </a:extLst>
            </p:cNvPr>
            <p:cNvSpPr txBox="1"/>
            <p:nvPr/>
          </p:nvSpPr>
          <p:spPr>
            <a:xfrm>
              <a:off x="841319" y="4535092"/>
              <a:ext cx="1646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2017/11/5</a:t>
              </a:r>
              <a:endParaRPr lang="zh-TW" altLang="en-US" dirty="0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FBFBFB44-31B4-4EEC-8A3B-9F87EF84BE7C}"/>
              </a:ext>
            </a:extLst>
          </p:cNvPr>
          <p:cNvGrpSpPr/>
          <p:nvPr/>
        </p:nvGrpSpPr>
        <p:grpSpPr>
          <a:xfrm>
            <a:off x="2653207" y="2058056"/>
            <a:ext cx="2116189" cy="3156371"/>
            <a:chOff x="606357" y="1748053"/>
            <a:chExt cx="2116189" cy="3156371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2D577952-AFE0-479B-A485-7C37C043D2A4}"/>
                </a:ext>
              </a:extLst>
            </p:cNvPr>
            <p:cNvGrpSpPr/>
            <p:nvPr/>
          </p:nvGrpSpPr>
          <p:grpSpPr>
            <a:xfrm>
              <a:off x="606357" y="1748053"/>
              <a:ext cx="2116189" cy="1988107"/>
              <a:chOff x="477048" y="2025144"/>
              <a:chExt cx="2116189" cy="1988107"/>
            </a:xfrm>
          </p:grpSpPr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71185006-4E33-405B-9A81-8E583B733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48" y="2488713"/>
                <a:ext cx="2116189" cy="1524538"/>
              </a:xfrm>
              <a:prstGeom prst="rect">
                <a:avLst/>
              </a:prstGeom>
            </p:spPr>
          </p:pic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B9A8788-B529-4C8C-98AE-08DEE816A57C}"/>
                  </a:ext>
                </a:extLst>
              </p:cNvPr>
              <p:cNvSpPr txBox="1"/>
              <p:nvPr/>
            </p:nvSpPr>
            <p:spPr>
              <a:xfrm>
                <a:off x="1036378" y="2025144"/>
                <a:ext cx="997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版本 </a:t>
                </a:r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B4AB56F5-F09E-4480-9B6B-B57C9932492D}"/>
                  </a:ext>
                </a:extLst>
              </p:cNvPr>
              <p:cNvSpPr/>
              <p:nvPr/>
            </p:nvSpPr>
            <p:spPr>
              <a:xfrm>
                <a:off x="711200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6CD19665-C112-422F-A25C-88EF8A5B4A8A}"/>
                  </a:ext>
                </a:extLst>
              </p:cNvPr>
              <p:cNvSpPr/>
              <p:nvPr/>
            </p:nvSpPr>
            <p:spPr>
              <a:xfrm>
                <a:off x="1158355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73AF8FE7-E807-4D2B-8AF0-3C2FEC542A14}"/>
                  </a:ext>
                </a:extLst>
              </p:cNvPr>
              <p:cNvSpPr/>
              <p:nvPr/>
            </p:nvSpPr>
            <p:spPr>
              <a:xfrm>
                <a:off x="1605510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6DC76C7-33AC-4F3C-9C59-33B990E4C6B6}"/>
                  </a:ext>
                </a:extLst>
              </p:cNvPr>
              <p:cNvSpPr/>
              <p:nvPr/>
            </p:nvSpPr>
            <p:spPr>
              <a:xfrm>
                <a:off x="2052665" y="2826327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6FCF64E-7684-492E-8C25-65703EA28BBB}"/>
                  </a:ext>
                </a:extLst>
              </p:cNvPr>
              <p:cNvSpPr/>
              <p:nvPr/>
            </p:nvSpPr>
            <p:spPr>
              <a:xfrm>
                <a:off x="716915" y="3276600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10A5D489-453B-4CC8-8CDB-F25019464968}"/>
                </a:ext>
              </a:extLst>
            </p:cNvPr>
            <p:cNvCxnSpPr/>
            <p:nvPr/>
          </p:nvCxnSpPr>
          <p:spPr>
            <a:xfrm flipV="1">
              <a:off x="1664451" y="3943927"/>
              <a:ext cx="0" cy="33250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0041783D-95EE-4159-8D3D-990581612114}"/>
                </a:ext>
              </a:extLst>
            </p:cNvPr>
            <p:cNvSpPr txBox="1"/>
            <p:nvPr/>
          </p:nvSpPr>
          <p:spPr>
            <a:xfrm>
              <a:off x="841319" y="4535092"/>
              <a:ext cx="1646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2017/12/23</a:t>
              </a:r>
              <a:endParaRPr lang="zh-TW" altLang="en-US" dirty="0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7E11730-67B2-4855-8F58-45176207A82C}"/>
              </a:ext>
            </a:extLst>
          </p:cNvPr>
          <p:cNvGrpSpPr/>
          <p:nvPr/>
        </p:nvGrpSpPr>
        <p:grpSpPr>
          <a:xfrm>
            <a:off x="5037905" y="2058056"/>
            <a:ext cx="2116189" cy="3156371"/>
            <a:chOff x="606357" y="1748053"/>
            <a:chExt cx="2116189" cy="3156371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C061B121-0BE8-471C-82BB-018CC608DA69}"/>
                </a:ext>
              </a:extLst>
            </p:cNvPr>
            <p:cNvGrpSpPr/>
            <p:nvPr/>
          </p:nvGrpSpPr>
          <p:grpSpPr>
            <a:xfrm>
              <a:off x="606357" y="1748053"/>
              <a:ext cx="2116189" cy="1988107"/>
              <a:chOff x="477048" y="2025144"/>
              <a:chExt cx="2116189" cy="1988107"/>
            </a:xfrm>
          </p:grpSpPr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FEE1E101-9AFB-446D-8375-84D554FE2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48" y="2488713"/>
                <a:ext cx="2116189" cy="1524538"/>
              </a:xfrm>
              <a:prstGeom prst="rect">
                <a:avLst/>
              </a:prstGeom>
            </p:spPr>
          </p:pic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7E35060C-B9DA-440B-8241-1B6E2461766B}"/>
                  </a:ext>
                </a:extLst>
              </p:cNvPr>
              <p:cNvSpPr txBox="1"/>
              <p:nvPr/>
            </p:nvSpPr>
            <p:spPr>
              <a:xfrm>
                <a:off x="1036378" y="2025144"/>
                <a:ext cx="997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版本 </a:t>
                </a:r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E4A09727-EEB8-434E-A7EB-E33218D3CF1B}"/>
                  </a:ext>
                </a:extLst>
              </p:cNvPr>
              <p:cNvSpPr/>
              <p:nvPr/>
            </p:nvSpPr>
            <p:spPr>
              <a:xfrm>
                <a:off x="711200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AA6210BA-528F-4746-A7D7-46439277D93B}"/>
                  </a:ext>
                </a:extLst>
              </p:cNvPr>
              <p:cNvSpPr/>
              <p:nvPr/>
            </p:nvSpPr>
            <p:spPr>
              <a:xfrm>
                <a:off x="1158355" y="2826327"/>
                <a:ext cx="304800" cy="304800"/>
              </a:xfrm>
              <a:prstGeom prst="ellips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83BFAB4C-8B5D-4347-94F2-A5A5A274A2D4}"/>
                  </a:ext>
                </a:extLst>
              </p:cNvPr>
              <p:cNvSpPr/>
              <p:nvPr/>
            </p:nvSpPr>
            <p:spPr>
              <a:xfrm>
                <a:off x="1605510" y="2826327"/>
                <a:ext cx="304800" cy="304800"/>
              </a:xfrm>
              <a:prstGeom prst="ellips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168005B6-02B2-412F-BAA8-2C8587FC43C2}"/>
                  </a:ext>
                </a:extLst>
              </p:cNvPr>
              <p:cNvSpPr/>
              <p:nvPr/>
            </p:nvSpPr>
            <p:spPr>
              <a:xfrm>
                <a:off x="2052665" y="2826327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BDB2EAB-DC15-478F-B4B0-67657F1B22B2}"/>
                  </a:ext>
                </a:extLst>
              </p:cNvPr>
              <p:cNvSpPr/>
              <p:nvPr/>
            </p:nvSpPr>
            <p:spPr>
              <a:xfrm>
                <a:off x="716915" y="3276600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EF985F26-4206-488F-B67F-A8C1E6974512}"/>
                </a:ext>
              </a:extLst>
            </p:cNvPr>
            <p:cNvCxnSpPr/>
            <p:nvPr/>
          </p:nvCxnSpPr>
          <p:spPr>
            <a:xfrm flipV="1">
              <a:off x="1664451" y="3943927"/>
              <a:ext cx="0" cy="33250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6D77EDB9-3664-402C-81E0-1E35E727BDA8}"/>
                </a:ext>
              </a:extLst>
            </p:cNvPr>
            <p:cNvSpPr txBox="1"/>
            <p:nvPr/>
          </p:nvSpPr>
          <p:spPr>
            <a:xfrm>
              <a:off x="841319" y="4535092"/>
              <a:ext cx="1646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2018/5/6</a:t>
              </a:r>
              <a:endParaRPr lang="zh-TW" altLang="en-US" dirty="0"/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45ABB643-47FC-4250-968D-ED0267707EF1}"/>
              </a:ext>
            </a:extLst>
          </p:cNvPr>
          <p:cNvGrpSpPr/>
          <p:nvPr/>
        </p:nvGrpSpPr>
        <p:grpSpPr>
          <a:xfrm>
            <a:off x="7422603" y="2058056"/>
            <a:ext cx="2116189" cy="3156371"/>
            <a:chOff x="606357" y="1748053"/>
            <a:chExt cx="2116189" cy="3156371"/>
          </a:xfrm>
        </p:grpSpPr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746FB8F1-ABD2-41DC-AAC8-8B91CAC8D642}"/>
                </a:ext>
              </a:extLst>
            </p:cNvPr>
            <p:cNvGrpSpPr/>
            <p:nvPr/>
          </p:nvGrpSpPr>
          <p:grpSpPr>
            <a:xfrm>
              <a:off x="606357" y="1748053"/>
              <a:ext cx="2116189" cy="1988107"/>
              <a:chOff x="477048" y="2025144"/>
              <a:chExt cx="2116189" cy="1988107"/>
            </a:xfrm>
          </p:grpSpPr>
          <p:pic>
            <p:nvPicPr>
              <p:cNvPr id="101" name="圖片 100">
                <a:extLst>
                  <a:ext uri="{FF2B5EF4-FFF2-40B4-BE49-F238E27FC236}">
                    <a16:creationId xmlns:a16="http://schemas.microsoft.com/office/drawing/2014/main" id="{313CFC15-7527-4182-BC93-A75E40457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48" y="2488713"/>
                <a:ext cx="2116189" cy="1524538"/>
              </a:xfrm>
              <a:prstGeom prst="rect">
                <a:avLst/>
              </a:prstGeom>
            </p:spPr>
          </p:pic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F55A4C2-7072-42D7-8102-6B93806DA95B}"/>
                  </a:ext>
                </a:extLst>
              </p:cNvPr>
              <p:cNvSpPr txBox="1"/>
              <p:nvPr/>
            </p:nvSpPr>
            <p:spPr>
              <a:xfrm>
                <a:off x="1036378" y="2025144"/>
                <a:ext cx="997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版本 </a:t>
                </a:r>
                <a:r>
                  <a:rPr lang="en-US" altLang="zh-TW" dirty="0"/>
                  <a:t>4</a:t>
                </a:r>
                <a:endParaRPr lang="zh-TW" altLang="en-US" dirty="0"/>
              </a:p>
            </p:txBody>
          </p:sp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577A0ECA-2449-48E7-95C4-DD37CCAC18C7}"/>
                  </a:ext>
                </a:extLst>
              </p:cNvPr>
              <p:cNvSpPr/>
              <p:nvPr/>
            </p:nvSpPr>
            <p:spPr>
              <a:xfrm>
                <a:off x="711200" y="2826327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1BBF5940-E2AA-4918-A20A-0EF9419535D7}"/>
                  </a:ext>
                </a:extLst>
              </p:cNvPr>
              <p:cNvSpPr/>
              <p:nvPr/>
            </p:nvSpPr>
            <p:spPr>
              <a:xfrm>
                <a:off x="1158355" y="2826327"/>
                <a:ext cx="304800" cy="304800"/>
              </a:xfrm>
              <a:prstGeom prst="ellips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B72B8E2D-D256-4E29-B66C-E2622B48C17E}"/>
                  </a:ext>
                </a:extLst>
              </p:cNvPr>
              <p:cNvSpPr/>
              <p:nvPr/>
            </p:nvSpPr>
            <p:spPr>
              <a:xfrm>
                <a:off x="1605510" y="2826327"/>
                <a:ext cx="304800" cy="304800"/>
              </a:xfrm>
              <a:prstGeom prst="ellips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BD38E607-75E1-4BE2-A6BD-D1D2E85938BC}"/>
                  </a:ext>
                </a:extLst>
              </p:cNvPr>
              <p:cNvSpPr/>
              <p:nvPr/>
            </p:nvSpPr>
            <p:spPr>
              <a:xfrm>
                <a:off x="2052665" y="2826327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3A3D04-50E5-4575-B14A-ADF1AC0FE24C}"/>
                  </a:ext>
                </a:extLst>
              </p:cNvPr>
              <p:cNvSpPr/>
              <p:nvPr/>
            </p:nvSpPr>
            <p:spPr>
              <a:xfrm>
                <a:off x="716915" y="3276600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F64F5DB6-4C7B-48FF-B4F0-37F702457BD2}"/>
                  </a:ext>
                </a:extLst>
              </p:cNvPr>
              <p:cNvSpPr/>
              <p:nvPr/>
            </p:nvSpPr>
            <p:spPr>
              <a:xfrm>
                <a:off x="1158355" y="32766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>
                <a:extLst>
                  <a:ext uri="{FF2B5EF4-FFF2-40B4-BE49-F238E27FC236}">
                    <a16:creationId xmlns:a16="http://schemas.microsoft.com/office/drawing/2014/main" id="{988122AB-6E4C-4B78-86CE-AB3BA137CE25}"/>
                  </a:ext>
                </a:extLst>
              </p:cNvPr>
              <p:cNvSpPr/>
              <p:nvPr/>
            </p:nvSpPr>
            <p:spPr>
              <a:xfrm>
                <a:off x="1599795" y="3269455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EA8572BD-58D0-4915-BB54-C1FD4B34130C}"/>
                </a:ext>
              </a:extLst>
            </p:cNvPr>
            <p:cNvCxnSpPr/>
            <p:nvPr/>
          </p:nvCxnSpPr>
          <p:spPr>
            <a:xfrm flipV="1">
              <a:off x="1664451" y="3943927"/>
              <a:ext cx="0" cy="33250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A47B8369-972B-43AC-9B3A-63B40155029B}"/>
                </a:ext>
              </a:extLst>
            </p:cNvPr>
            <p:cNvSpPr txBox="1"/>
            <p:nvPr/>
          </p:nvSpPr>
          <p:spPr>
            <a:xfrm>
              <a:off x="841319" y="4535092"/>
              <a:ext cx="1646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2018/8/30</a:t>
              </a:r>
              <a:endParaRPr lang="zh-TW" altLang="en-US" dirty="0"/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AD3626F3-7CE4-4DB4-AAC8-950BBDF3C4F8}"/>
              </a:ext>
            </a:extLst>
          </p:cNvPr>
          <p:cNvGrpSpPr/>
          <p:nvPr/>
        </p:nvGrpSpPr>
        <p:grpSpPr>
          <a:xfrm>
            <a:off x="9807301" y="2058056"/>
            <a:ext cx="2116189" cy="3156371"/>
            <a:chOff x="9807301" y="1762490"/>
            <a:chExt cx="2116189" cy="3156371"/>
          </a:xfrm>
        </p:grpSpPr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B802DF28-45AB-4781-8C09-8DA07C32E796}"/>
                </a:ext>
              </a:extLst>
            </p:cNvPr>
            <p:cNvCxnSpPr/>
            <p:nvPr/>
          </p:nvCxnSpPr>
          <p:spPr>
            <a:xfrm flipV="1">
              <a:off x="10865395" y="3958364"/>
              <a:ext cx="0" cy="332509"/>
            </a:xfrm>
            <a:prstGeom prst="line">
              <a:avLst/>
            </a:prstGeom>
            <a:ln w="762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7325E9FA-9932-40CA-92D8-28C89DB8AE77}"/>
                </a:ext>
              </a:extLst>
            </p:cNvPr>
            <p:cNvSpPr txBox="1"/>
            <p:nvPr/>
          </p:nvSpPr>
          <p:spPr>
            <a:xfrm>
              <a:off x="10042263" y="4549529"/>
              <a:ext cx="1646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2018/9/2</a:t>
              </a:r>
              <a:endParaRPr lang="zh-TW" altLang="en-US" dirty="0"/>
            </a:p>
          </p:txBody>
        </p: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3581A8DF-E3EA-432A-A8F4-E5AEF89F7AB5}"/>
                </a:ext>
              </a:extLst>
            </p:cNvPr>
            <p:cNvGrpSpPr/>
            <p:nvPr/>
          </p:nvGrpSpPr>
          <p:grpSpPr>
            <a:xfrm>
              <a:off x="9807301" y="1762490"/>
              <a:ext cx="2116189" cy="1988107"/>
              <a:chOff x="9807301" y="1762490"/>
              <a:chExt cx="2116189" cy="1988107"/>
            </a:xfrm>
          </p:grpSpPr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2479586F-9461-4F06-8163-470BC5974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7301" y="2226059"/>
                <a:ext cx="2116189" cy="1524538"/>
              </a:xfrm>
              <a:prstGeom prst="rect">
                <a:avLst/>
              </a:prstGeom>
            </p:spPr>
          </p:pic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AF90AEC2-4A68-4226-9484-A691E2155C81}"/>
                  </a:ext>
                </a:extLst>
              </p:cNvPr>
              <p:cNvSpPr txBox="1"/>
              <p:nvPr/>
            </p:nvSpPr>
            <p:spPr>
              <a:xfrm>
                <a:off x="10366631" y="1762490"/>
                <a:ext cx="997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版本 </a:t>
                </a:r>
                <a:r>
                  <a:rPr lang="en-US" altLang="zh-TW" dirty="0"/>
                  <a:t>5</a:t>
                </a:r>
                <a:endParaRPr lang="zh-TW" altLang="en-US" dirty="0"/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E5902CB2-7F62-40F8-A80C-FAC2DFF83633}"/>
                  </a:ext>
                </a:extLst>
              </p:cNvPr>
              <p:cNvSpPr/>
              <p:nvPr/>
            </p:nvSpPr>
            <p:spPr>
              <a:xfrm>
                <a:off x="10041453" y="2563673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7" name="橢圓 116">
                <a:extLst>
                  <a:ext uri="{FF2B5EF4-FFF2-40B4-BE49-F238E27FC236}">
                    <a16:creationId xmlns:a16="http://schemas.microsoft.com/office/drawing/2014/main" id="{7AF3A1FD-F5FE-454F-93FA-328BA1408B7C}"/>
                  </a:ext>
                </a:extLst>
              </p:cNvPr>
              <p:cNvSpPr/>
              <p:nvPr/>
            </p:nvSpPr>
            <p:spPr>
              <a:xfrm>
                <a:off x="10488608" y="2563673"/>
                <a:ext cx="304800" cy="304800"/>
              </a:xfrm>
              <a:prstGeom prst="ellips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橢圓 117">
                <a:extLst>
                  <a:ext uri="{FF2B5EF4-FFF2-40B4-BE49-F238E27FC236}">
                    <a16:creationId xmlns:a16="http://schemas.microsoft.com/office/drawing/2014/main" id="{1112C4AE-F28A-4396-9C00-9D099A95A9A4}"/>
                  </a:ext>
                </a:extLst>
              </p:cNvPr>
              <p:cNvSpPr/>
              <p:nvPr/>
            </p:nvSpPr>
            <p:spPr>
              <a:xfrm>
                <a:off x="10935763" y="2563673"/>
                <a:ext cx="304800" cy="304800"/>
              </a:xfrm>
              <a:prstGeom prst="ellips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82AC27B1-F1BE-487F-B499-055232887141}"/>
                  </a:ext>
                </a:extLst>
              </p:cNvPr>
              <p:cNvSpPr/>
              <p:nvPr/>
            </p:nvSpPr>
            <p:spPr>
              <a:xfrm>
                <a:off x="11382918" y="2563673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AC0A2B85-C6B4-4BB5-8202-8304527E0334}"/>
                  </a:ext>
                </a:extLst>
              </p:cNvPr>
              <p:cNvSpPr/>
              <p:nvPr/>
            </p:nvSpPr>
            <p:spPr>
              <a:xfrm>
                <a:off x="10047168" y="3013946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2E67934E-7EC8-4BB5-A093-A4A1AA04208A}"/>
                  </a:ext>
                </a:extLst>
              </p:cNvPr>
              <p:cNvSpPr/>
              <p:nvPr/>
            </p:nvSpPr>
            <p:spPr>
              <a:xfrm>
                <a:off x="10488608" y="3013946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橢圓 121">
                <a:extLst>
                  <a:ext uri="{FF2B5EF4-FFF2-40B4-BE49-F238E27FC236}">
                    <a16:creationId xmlns:a16="http://schemas.microsoft.com/office/drawing/2014/main" id="{957D902F-44CB-4C0F-8854-F7F8B23F9DD4}"/>
                  </a:ext>
                </a:extLst>
              </p:cNvPr>
              <p:cNvSpPr/>
              <p:nvPr/>
            </p:nvSpPr>
            <p:spPr>
              <a:xfrm>
                <a:off x="10930048" y="3006801"/>
                <a:ext cx="304800" cy="304800"/>
              </a:xfrm>
              <a:prstGeom prst="ellipse">
                <a:avLst/>
              </a:prstGeom>
              <a:solidFill>
                <a:srgbClr val="4A9CCC">
                  <a:alpha val="69804"/>
                </a:srgbClr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E4F3507B-7997-41EA-9907-CFC77CA0C99F}"/>
                  </a:ext>
                </a:extLst>
              </p:cNvPr>
              <p:cNvCxnSpPr/>
              <p:nvPr/>
            </p:nvCxnSpPr>
            <p:spPr>
              <a:xfrm>
                <a:off x="10922903" y="3013946"/>
                <a:ext cx="304800" cy="3048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592A12BD-DDBE-4C72-80B6-FD539B35D78A}"/>
                  </a:ext>
                </a:extLst>
              </p:cNvPr>
              <p:cNvCxnSpPr/>
              <p:nvPr/>
            </p:nvCxnSpPr>
            <p:spPr>
              <a:xfrm flipH="1">
                <a:off x="10930048" y="3013946"/>
                <a:ext cx="297655" cy="29765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764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95381-F2B4-49A8-AA55-1BD6BB6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altLang="zh-TW" dirty="0"/>
              <a:t>VCS (Version Control System)</a:t>
            </a:r>
            <a:br>
              <a:rPr lang="en-US" altLang="zh-TW" dirty="0"/>
            </a:br>
            <a:r>
              <a:rPr lang="zh-TW" altLang="en-US" dirty="0"/>
              <a:t>（版本控制系統）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78DC0-2E17-48E6-97D3-533F47211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5429855" cy="3695136"/>
          </a:xfrm>
        </p:spPr>
        <p:txBody>
          <a:bodyPr>
            <a:normAutofit/>
          </a:bodyPr>
          <a:lstStyle/>
          <a:p>
            <a:r>
              <a:rPr lang="zh-TW" altLang="en-US" dirty="0"/>
              <a:t>合作</a:t>
            </a:r>
            <a:endParaRPr lang="en-US" altLang="zh-TW" dirty="0"/>
          </a:p>
          <a:p>
            <a:r>
              <a:rPr lang="zh-TW" altLang="en-US" dirty="0"/>
              <a:t>儲存版本</a:t>
            </a:r>
            <a:endParaRPr lang="en-US" altLang="zh-TW" dirty="0"/>
          </a:p>
          <a:p>
            <a:r>
              <a:rPr lang="zh-TW" altLang="en-US" dirty="0"/>
              <a:t>回復先前的版本</a:t>
            </a:r>
            <a:endParaRPr lang="en-US" altLang="zh-TW" dirty="0"/>
          </a:p>
          <a:p>
            <a:r>
              <a:rPr lang="zh-TW" altLang="en-US" dirty="0"/>
              <a:t>了解曾發生過什麼</a:t>
            </a:r>
            <a:endParaRPr lang="en-US" altLang="zh-TW" dirty="0"/>
          </a:p>
          <a:p>
            <a:r>
              <a:rPr lang="zh-TW" altLang="en-US" dirty="0"/>
              <a:t>備份</a:t>
            </a:r>
          </a:p>
        </p:txBody>
      </p:sp>
      <p:pic>
        <p:nvPicPr>
          <p:cNvPr id="1026" name="Picture 2" descr="沒有自動替代文字。">
            <a:extLst>
              <a:ext uri="{FF2B5EF4-FFF2-40B4-BE49-F238E27FC236}">
                <a16:creationId xmlns:a16="http://schemas.microsoft.com/office/drawing/2014/main" id="{18BFBF2D-D6D9-4C6B-80D4-B8225159E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5118" r="17946" b="7744"/>
          <a:stretch/>
        </p:blipFill>
        <p:spPr bwMode="auto">
          <a:xfrm>
            <a:off x="7007820" y="1777277"/>
            <a:ext cx="3827692" cy="499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形 4" descr="關閉">
            <a:extLst>
              <a:ext uri="{FF2B5EF4-FFF2-40B4-BE49-F238E27FC236}">
                <a16:creationId xmlns:a16="http://schemas.microsoft.com/office/drawing/2014/main" id="{8ED07F50-4E26-4AAC-A2FC-3C25DBE31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4266" y="2052485"/>
            <a:ext cx="4114801" cy="411480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7D7B5-BEC2-40B1-9382-F3E07B89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59E45-04B1-4E58-9AF5-660380539FB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2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自訂 1">
      <a:majorFont>
        <a:latin typeface="Sauce Code Powerline"/>
        <a:ea typeface="微軟正黑體"/>
        <a:cs typeface=""/>
      </a:majorFont>
      <a:minorFont>
        <a:latin typeface="Sauce Code Powerline"/>
        <a:ea typeface="微軟正黑體"/>
        <a:cs typeface="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6982</TotalTime>
  <Words>2098</Words>
  <Application>Microsoft Office PowerPoint</Application>
  <PresentationFormat>寬螢幕</PresentationFormat>
  <Paragraphs>399</Paragraphs>
  <Slides>72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76" baseType="lpstr">
      <vt:lpstr>Arial</vt:lpstr>
      <vt:lpstr>Calibri</vt:lpstr>
      <vt:lpstr>Sauce Code Powerline</vt:lpstr>
      <vt:lpstr>Damask</vt:lpstr>
      <vt:lpstr>Git 版本控制</vt:lpstr>
      <vt:lpstr>VCS</vt:lpstr>
      <vt:lpstr>為什麼？</vt:lpstr>
      <vt:lpstr>會發生什麼事？</vt:lpstr>
      <vt:lpstr>會發生什麼事？</vt:lpstr>
      <vt:lpstr>會發生什麼事？</vt:lpstr>
      <vt:lpstr>為什麼要版本控制</vt:lpstr>
      <vt:lpstr>什麼是「版本」？</vt:lpstr>
      <vt:lpstr>VCS (Version Control System) （版本控制系統）</vt:lpstr>
      <vt:lpstr>Git</vt:lpstr>
      <vt:lpstr>Git</vt:lpstr>
      <vt:lpstr>Local Repository</vt:lpstr>
      <vt:lpstr>檔案狀態</vt:lpstr>
      <vt:lpstr>Remote Repository</vt:lpstr>
      <vt:lpstr>為何需要遠端儲存庫？</vt:lpstr>
      <vt:lpstr>檔案狀態</vt:lpstr>
      <vt:lpstr>哪裡有遠端儲存庫的服務可用？</vt:lpstr>
      <vt:lpstr>遠端儲存庫</vt:lpstr>
      <vt:lpstr>GitHub</vt:lpstr>
      <vt:lpstr>GitHub</vt:lpstr>
      <vt:lpstr>Git &amp; GitHub</vt:lpstr>
      <vt:lpstr>建立 GitHub 專案</vt:lpstr>
      <vt:lpstr>專案建立後的畫面</vt:lpstr>
      <vt:lpstr>個人專案＆小組專案</vt:lpstr>
      <vt:lpstr>將其他組員設定為協作者</vt:lpstr>
      <vt:lpstr>登記小組＆專案網址</vt:lpstr>
      <vt:lpstr>GitKraken</vt:lpstr>
      <vt:lpstr>為何使用圖形化介面？</vt:lpstr>
      <vt:lpstr>安裝 GitKraken</vt:lpstr>
      <vt:lpstr>GitKraken 介面</vt:lpstr>
      <vt:lpstr>GitKraken 介面</vt:lpstr>
      <vt:lpstr>設定個人檔案</vt:lpstr>
      <vt:lpstr>連結 GitHub</vt:lpstr>
      <vt:lpstr>建立新專案（Init）</vt:lpstr>
      <vt:lpstr>將專案複製至電腦（Clone）</vt:lpstr>
      <vt:lpstr>建立 README</vt:lpstr>
      <vt:lpstr>將專案更新至最新狀態（Pull）</vt:lpstr>
      <vt:lpstr>將變更寫入本地儲存庫（Add &amp; Commit）</vt:lpstr>
      <vt:lpstr>Commit 技巧</vt:lpstr>
      <vt:lpstr>將本地儲存庫同步到遠端儲存庫（Push）</vt:lpstr>
      <vt:lpstr>VSCode</vt:lpstr>
      <vt:lpstr>Git Client</vt:lpstr>
      <vt:lpstr>使用 IDE 或編輯器的功能</vt:lpstr>
      <vt:lpstr>建立新專案（Init）</vt:lpstr>
      <vt:lpstr>將專案複製至電腦（Clone）</vt:lpstr>
      <vt:lpstr>將專案更新至最新狀態（Pull）</vt:lpstr>
      <vt:lpstr>將變更寫入本地儲存庫（Add &amp; Commit）</vt:lpstr>
      <vt:lpstr>將本地儲存庫同步到遠端儲存庫（Push）</vt:lpstr>
      <vt:lpstr>IDE 或編輯器的 Git 功能的問題？</vt:lpstr>
      <vt:lpstr>.gitignore</vt:lpstr>
      <vt:lpstr>忽略清單（.gitignore）</vt:lpstr>
      <vt:lpstr>建立忽略清單</vt:lpstr>
      <vt:lpstr>忽略清單放哪裡</vt:lpstr>
      <vt:lpstr>忽略清單的寫法</vt:lpstr>
      <vt:lpstr>Branch</vt:lpstr>
      <vt:lpstr>什麼是分支？（Branch）</vt:lpstr>
      <vt:lpstr>何時需要使用分支？</vt:lpstr>
      <vt:lpstr>嘗試建立 Develop 分支</vt:lpstr>
      <vt:lpstr>切換分支（Checkout）</vt:lpstr>
      <vt:lpstr>合併分支（Merge）</vt:lpstr>
      <vt:lpstr>合併分支（Merge）</vt:lpstr>
      <vt:lpstr>衝突</vt:lpstr>
      <vt:lpstr>衝突</vt:lpstr>
      <vt:lpstr>解決衝突</vt:lpstr>
      <vt:lpstr>拉取請求（PR，Pull Request）</vt:lpstr>
      <vt:lpstr>拉取請求（PR，Pull Request）</vt:lpstr>
      <vt:lpstr>拉取請求（PR，Pull Request）</vt:lpstr>
      <vt:lpstr>工作流程（Workflow）</vt:lpstr>
      <vt:lpstr>Git Flow</vt:lpstr>
      <vt:lpstr>GitHub Flow</vt:lpstr>
      <vt:lpstr>總結</vt:lpstr>
      <vt:lpstr>相關資源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技術實務課程</dc:title>
  <dc:creator>Chan-Yuan Hsu</dc:creator>
  <cp:lastModifiedBy>Chan-Yuan Hsu</cp:lastModifiedBy>
  <cp:revision>249</cp:revision>
  <dcterms:created xsi:type="dcterms:W3CDTF">2017-11-26T12:30:33Z</dcterms:created>
  <dcterms:modified xsi:type="dcterms:W3CDTF">2020-08-04T13:25:35Z</dcterms:modified>
</cp:coreProperties>
</file>